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70" r:id="rId13"/>
    <p:sldId id="271" r:id="rId14"/>
    <p:sldId id="265" r:id="rId15"/>
    <p:sldId id="266" r:id="rId16"/>
    <p:sldId id="26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5950-C589-4158-9C82-C582BB23C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4CDF1-EAEC-4E2D-9B81-791121DEE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0151-A228-45FF-862E-1F62005E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E3885-150C-421C-9FCF-B8522A0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CF69-266D-4BBB-8F41-338F62CF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B76E-4FBC-41B2-BC7C-95B99D7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D8D4F-560C-4A2B-A860-4C8DBC5FF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BC5E9-55EA-41B8-80E3-2AC5841C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3D679-18E8-4B68-8CD5-2E99E272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BF04-ADA7-4D0E-AFB2-03D1321D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93B14-8B4F-4907-A772-DE43388A7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6FCEC-EC05-4511-90E9-0D6A128B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EBED-B2A6-49AB-BD39-D907D5F0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5E7A-64CC-423D-8365-75F6DD7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F3807-7EAA-4CF7-8C2B-49F644A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562-6B85-408A-98C2-5DC7B60C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D084-162C-4218-8334-E50BA92F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EBD4-57FD-4D95-9213-132CD014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8D8F-3ECA-4577-8F43-1A001F9E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153F-D54C-466A-B711-6D0C2793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E32D-C397-4D36-8AA7-1CFF1D47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536D-AD4E-4284-9E09-1987EA7D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5936-E89B-4F7E-A9D3-3C23856B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D4828-4186-42F8-9495-9A4BD6C2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A325-D1F6-4456-BC94-38E96D6E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D8A9-5F9D-4D0F-B67F-2B4C9A40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320D-9C0C-4C06-AC0C-2F61DC00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5E79-01E8-4C10-A388-77912E54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7B3B-815A-4492-94F0-CB0D2DDB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22432-2C0C-458D-969B-9CD0BE7F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8FC4-BC93-4AAA-9D89-0C512140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407-D21C-43D5-B5F0-2C652B58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79BC-94DE-4AF0-8F6A-EDDBADA7C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3A03-46A9-49D8-BA40-DEE0749F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F5B87-D17A-4B0E-AE84-961BF761A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66963-8D06-4295-9B7B-3B9A8FBA6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43E70-BA9F-4CEE-901B-D39F8B4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1C6AC-223E-4491-82F4-209E186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A3D76-DF6E-4DBD-AAB8-17CAB38F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12F6-86CA-4445-B359-760E84A4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2AD3-5294-43F6-A1DF-81D08988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B5575-D12E-45C2-83CE-A4ECA9AC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362B-FB6D-4BE0-ACDF-B49EFC04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AE23-07E7-4237-A45B-B2C2BA2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13883-6559-45EC-8FB4-ECD4D368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6B1F-8267-4DF1-AA86-C8F96567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7996-FDEB-4D4B-B9DF-04648FFE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4033-9053-497A-A5FE-495EEFBD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A6CD-4AE8-4C10-990D-69A96A5C8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BEACA-938C-4045-8A52-F7A4DA11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5670C-88A2-40E6-A886-45F9E570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6150-2339-489D-A941-DE93D576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4A43-5FC8-44F3-9E27-0EA0038F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0B3F3-90F2-4529-82E2-0E367A48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3EF12-79CD-4059-AF3B-8234C8E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E21FC-91F1-4F4B-8623-62FA540A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9D01D-D8C2-46E2-B5A3-D3FC904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2A69-3948-4CDE-BA7E-D5923E0A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26B7A-9F93-4400-9529-BB432D47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A8D2-62FE-4D27-8F7A-956BE4CC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DCF8-5BC3-443C-97F0-BBB32ACC2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AA47-08A5-45EC-AF20-D82BB76E2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A3E7-D51E-4C34-BC85-95AC2634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596C-7072-405C-A1AC-C95F87C1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456"/>
            <a:ext cx="9144000" cy="153352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Geographic Information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6B7AD-9E4E-4FE2-B805-818BE47D2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5" y="4478338"/>
            <a:ext cx="9144000" cy="18843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Peter Galante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Biodiversity Informatics Scientist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Center for Biodiversity and Conservation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American Museum of Natural History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355240-4886-40BC-B174-FF894094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2368694"/>
            <a:ext cx="7278072" cy="16557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69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Two methods of GIS representation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1D288E2C-493B-4087-96E8-E1903616DB2C}"/>
              </a:ext>
            </a:extLst>
          </p:cNvPr>
          <p:cNvSpPr/>
          <p:nvPr/>
        </p:nvSpPr>
        <p:spPr>
          <a:xfrm>
            <a:off x="2005805" y="1434483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There are two main ways a GIS can create a logical data model of the world: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Raster = continuous fields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Vector = discrete features</a:t>
            </a:r>
            <a:endParaRPr lang="en-US" sz="32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08A5A91-F0F3-481F-AE04-1A5B44AE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8" y="3619131"/>
            <a:ext cx="360045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1072BD4-F0F0-4AA1-88D2-3446A356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0" y="3619131"/>
            <a:ext cx="41068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46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Vector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F460311C-684C-4B15-AE31-D650A969DFFF}"/>
              </a:ext>
            </a:extLst>
          </p:cNvPr>
          <p:cNvSpPr/>
          <p:nvPr/>
        </p:nvSpPr>
        <p:spPr>
          <a:xfrm>
            <a:off x="474955" y="1096841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Discrete objects</a:t>
            </a:r>
            <a:endParaRPr lang="en-US" sz="3200" spc="-1" dirty="0"/>
          </a:p>
          <a:p>
            <a:pPr marL="743040" lvl="1" indent="-284040" eaLnBrk="1" hangingPunct="1">
              <a:spcBef>
                <a:spcPts val="400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0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Represents the geographic world as objects with well-defined boundaries in otherwise empty space</a:t>
            </a:r>
            <a:endParaRPr lang="en-US" sz="20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991ABCA-2FB4-46B3-882C-C01DEAD1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5" y="2428212"/>
            <a:ext cx="4519613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09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Vector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F460311C-684C-4B15-AE31-D650A969DFFF}"/>
              </a:ext>
            </a:extLst>
          </p:cNvPr>
          <p:cNvSpPr/>
          <p:nvPr/>
        </p:nvSpPr>
        <p:spPr>
          <a:xfrm>
            <a:off x="474955" y="1096841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Discrete objects</a:t>
            </a:r>
            <a:endParaRPr lang="en-US" sz="3200" spc="-1" dirty="0"/>
          </a:p>
          <a:p>
            <a:pPr marL="743040" lvl="1" indent="-284040" eaLnBrk="1" hangingPunct="1">
              <a:spcBef>
                <a:spcPts val="400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0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Represents the geographic world as objects with well-defined boundaries in otherwise empty space</a:t>
            </a:r>
            <a:endParaRPr lang="en-US" sz="20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991ABCA-2FB4-46B3-882C-C01DEAD1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5" y="2428212"/>
            <a:ext cx="4519613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2BA1D23-AEBD-4BBA-95E9-75C8BE36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34" y="2603379"/>
            <a:ext cx="44799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40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Vector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F460311C-684C-4B15-AE31-D650A969DFFF}"/>
              </a:ext>
            </a:extLst>
          </p:cNvPr>
          <p:cNvSpPr/>
          <p:nvPr/>
        </p:nvSpPr>
        <p:spPr>
          <a:xfrm>
            <a:off x="474955" y="1096841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Discrete objects</a:t>
            </a:r>
            <a:endParaRPr lang="en-US" sz="3200" spc="-1" dirty="0"/>
          </a:p>
          <a:p>
            <a:pPr marL="743040" lvl="1" indent="-284040" eaLnBrk="1" hangingPunct="1">
              <a:spcBef>
                <a:spcPts val="400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0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Represents the geographic world as objects with well-defined boundaries in otherwise empty space</a:t>
            </a:r>
            <a:endParaRPr lang="en-US" sz="20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991ABCA-2FB4-46B3-882C-C01DEAD1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5" y="2428212"/>
            <a:ext cx="4519613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2BA1D23-AEBD-4BBA-95E9-75C8BE36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34" y="2603379"/>
            <a:ext cx="44799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F5149C8F-ADE0-4DF9-B985-2EC983AF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05" y="3041359"/>
            <a:ext cx="448151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1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Vector Data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170">
            <a:extLst>
              <a:ext uri="{FF2B5EF4-FFF2-40B4-BE49-F238E27FC236}">
                <a16:creationId xmlns:a16="http://schemas.microsoft.com/office/drawing/2014/main" id="{1A2E3F1C-D82C-4050-AE68-A1A19303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98" y="1931987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835E4A5D-6F43-4585-900F-2723CF6130EE}"/>
              </a:ext>
            </a:extLst>
          </p:cNvPr>
          <p:cNvSpPr/>
          <p:nvPr/>
        </p:nvSpPr>
        <p:spPr>
          <a:xfrm>
            <a:off x="937073" y="1143000"/>
            <a:ext cx="3808412" cy="34401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- Vector data represents features as </a:t>
            </a:r>
            <a:r>
              <a:rPr lang="en-US" sz="2200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points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, </a:t>
            </a:r>
            <a:r>
              <a:rPr lang="en-US" sz="2200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lines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, and </a:t>
            </a:r>
            <a:r>
              <a:rPr lang="en-US" sz="2200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polygons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.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- It is best applied to discrete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	objects with defined shapes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	and boundaries.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DejaVu Sans"/>
              </a:rPr>
              <a:t>- It is tied with tabular data </a:t>
            </a:r>
            <a:endParaRPr lang="en-US" sz="2200" spc="-1" dirty="0"/>
          </a:p>
          <a:p>
            <a:pPr marL="457200" indent="-455400" eaLnBrk="1" hangingPunct="1">
              <a:defRPr/>
            </a:pPr>
            <a:endParaRPr lang="en-US" sz="2200" spc="-1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EBF4D3F0-E553-46CA-947B-424AC9D04C13}"/>
              </a:ext>
            </a:extLst>
          </p:cNvPr>
          <p:cNvSpPr/>
          <p:nvPr/>
        </p:nvSpPr>
        <p:spPr>
          <a:xfrm>
            <a:off x="722760" y="4029075"/>
            <a:ext cx="4113213" cy="1522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1280" eaLnBrk="1" hangingPunct="1"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DejaVu Sans"/>
              </a:rPr>
              <a:t>Examples include:</a:t>
            </a:r>
            <a:endParaRPr lang="en-US" sz="2400" spc="-1" dirty="0"/>
          </a:p>
          <a:p>
            <a:pPr marL="743040" lvl="1" indent="-284040" eaLnBrk="1" hangingPunct="1">
              <a:spcBef>
                <a:spcPts val="320"/>
              </a:spcBef>
              <a:buClr>
                <a:srgbClr val="000000"/>
              </a:buClr>
              <a:buFont typeface="Courier New"/>
              <a:buChar char="o"/>
              <a:defRPr/>
            </a:pPr>
            <a:r>
              <a:rPr lang="en-US" sz="1600" spc="-1" dirty="0">
                <a:solidFill>
                  <a:srgbClr val="000000"/>
                </a:solidFill>
                <a:latin typeface="Times new roman"/>
                <a:ea typeface="DejaVu Sans"/>
              </a:rPr>
              <a:t>GPS points </a:t>
            </a:r>
            <a:endParaRPr lang="en-US" sz="1600" spc="-1" dirty="0"/>
          </a:p>
          <a:p>
            <a:pPr marL="743040" lvl="1" indent="-284040" eaLnBrk="1" hangingPunct="1">
              <a:spcBef>
                <a:spcPts val="320"/>
              </a:spcBef>
              <a:buClr>
                <a:srgbClr val="000000"/>
              </a:buClr>
              <a:buFont typeface="Courier New"/>
              <a:buChar char="o"/>
              <a:defRPr/>
            </a:pPr>
            <a:r>
              <a:rPr lang="en-US" sz="1600" spc="-1" dirty="0">
                <a:solidFill>
                  <a:srgbClr val="000000"/>
                </a:solidFill>
                <a:latin typeface="Times new roman"/>
                <a:ea typeface="DejaVu Sans"/>
              </a:rPr>
              <a:t>Roads</a:t>
            </a:r>
            <a:endParaRPr lang="en-US" sz="1600" spc="-1" dirty="0"/>
          </a:p>
          <a:p>
            <a:pPr marL="743040" lvl="1" indent="-284040" eaLnBrk="1" hangingPunct="1">
              <a:spcBef>
                <a:spcPts val="320"/>
              </a:spcBef>
              <a:buClr>
                <a:srgbClr val="000000"/>
              </a:buClr>
              <a:buFont typeface="Courier New"/>
              <a:buChar char="o"/>
              <a:defRPr/>
            </a:pPr>
            <a:r>
              <a:rPr lang="en-US" sz="1600" spc="-1" dirty="0">
                <a:solidFill>
                  <a:srgbClr val="000000"/>
                </a:solidFill>
                <a:latin typeface="Times new roman"/>
                <a:ea typeface="DejaVu Sans"/>
              </a:rPr>
              <a:t>Protected areas</a:t>
            </a:r>
            <a:endParaRPr lang="en-US" sz="1600" spc="-1" dirty="0"/>
          </a:p>
          <a:p>
            <a:pPr marL="743040" indent="-284040" eaLnBrk="1" hangingPunct="1">
              <a:spcBef>
                <a:spcPts val="320"/>
              </a:spcBef>
              <a:defRPr/>
            </a:pPr>
            <a:endParaRPr lang="en-US" sz="1600" spc="-1" dirty="0"/>
          </a:p>
        </p:txBody>
      </p:sp>
      <p:pic>
        <p:nvPicPr>
          <p:cNvPr id="9" name="Picture 174">
            <a:extLst>
              <a:ext uri="{FF2B5EF4-FFF2-40B4-BE49-F238E27FC236}">
                <a16:creationId xmlns:a16="http://schemas.microsoft.com/office/drawing/2014/main" id="{D4867CE6-D915-4B8E-8B5E-6E800949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67" y="1143000"/>
            <a:ext cx="26257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5">
            <a:extLst>
              <a:ext uri="{FF2B5EF4-FFF2-40B4-BE49-F238E27FC236}">
                <a16:creationId xmlns:a16="http://schemas.microsoft.com/office/drawing/2014/main" id="{8F6208C6-133C-4036-9DB3-4091737D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92" y="4714997"/>
            <a:ext cx="4110038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08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Raster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50EA0003-8F24-4C20-B6E5-71CB471EB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76" y="2548740"/>
            <a:ext cx="5303838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4614F1E8-FD5A-49BC-B735-35E3FAE50538}"/>
              </a:ext>
            </a:extLst>
          </p:cNvPr>
          <p:cNvSpPr/>
          <p:nvPr/>
        </p:nvSpPr>
        <p:spPr>
          <a:xfrm>
            <a:off x="963651" y="1327952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Continuous fields</a:t>
            </a:r>
            <a:endParaRPr lang="en-US" sz="3200" spc="-1" dirty="0"/>
          </a:p>
          <a:p>
            <a:pPr marL="743040" lvl="1" indent="-284040" eaLnBrk="1" hangingPunct="1">
              <a:spcBef>
                <a:spcPts val="400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0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Represents the real world as a finite number of variables, each one defined at every possible position.</a:t>
            </a:r>
            <a:endParaRPr lang="en-US" sz="2000" spc="-1" dirty="0"/>
          </a:p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E.g. a Digital Elevation Model</a:t>
            </a:r>
            <a:endParaRPr lang="en-US" sz="3200" spc="-1" dirty="0"/>
          </a:p>
          <a:p>
            <a:pPr eaLnBrk="1" hangingPunct="1">
              <a:defRPr/>
            </a:pPr>
            <a:endParaRPr lang="en-US" sz="3200" spc="-1" dirty="0"/>
          </a:p>
        </p:txBody>
      </p:sp>
    </p:spTree>
    <p:extLst>
      <p:ext uri="{BB962C8B-B14F-4D97-AF65-F5344CB8AC3E}">
        <p14:creationId xmlns:p14="http://schemas.microsoft.com/office/powerpoint/2010/main" val="303783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Raster Data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862798FE-CC19-4C1E-B283-B733150E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51" y="793750"/>
            <a:ext cx="2743200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8B46120-236C-4398-AB2E-0134147D482F}"/>
              </a:ext>
            </a:extLst>
          </p:cNvPr>
          <p:cNvSpPr/>
          <p:nvPr/>
        </p:nvSpPr>
        <p:spPr>
          <a:xfrm>
            <a:off x="794351" y="1020762"/>
            <a:ext cx="6780212" cy="3775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 raster model represents the world as a surface that is divided into a regular grid of cells, each of which are assigned a value. </a:t>
            </a:r>
            <a:endParaRPr lang="en-US" sz="2200" spc="-1" dirty="0"/>
          </a:p>
          <a:p>
            <a:pPr marL="457200" indent="-455400" eaLnBrk="1" hangingPunct="1">
              <a:defRPr/>
            </a:pPr>
            <a:endParaRPr lang="en-US" sz="2200" spc="-1" dirty="0"/>
          </a:p>
          <a:p>
            <a:pPr marL="457200" indent="-455400" eaLnBrk="1" hangingPunct="1">
              <a:defRPr/>
            </a:pP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Raster data includes images and grids.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	aerial photograph, a satellite image,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	or a scanned map, are often used </a:t>
            </a:r>
            <a:endParaRPr lang="en-US" sz="2200" spc="-1" dirty="0"/>
          </a:p>
          <a:p>
            <a:pPr marL="457200" indent="-455400" eaLnBrk="1" hangingPunct="1"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	for generating raster datasets.</a:t>
            </a:r>
            <a:endParaRPr lang="en-US" sz="2200" spc="-1" dirty="0"/>
          </a:p>
          <a:p>
            <a:pPr marL="457200" indent="-455400" eaLnBrk="1" hangingPunct="1">
              <a:defRPr/>
            </a:pPr>
            <a:endParaRPr lang="en-US" sz="2200" spc="-1" dirty="0"/>
          </a:p>
          <a:p>
            <a:pPr marL="457200" indent="-455400" eaLnBrk="1" hangingPunct="1">
              <a:defRPr/>
            </a:pPr>
            <a:endParaRPr lang="en-US" sz="2200" spc="-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E803363-E026-4134-84B8-972F9FE8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395" y="4203405"/>
            <a:ext cx="26892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419F2F08-C3CE-4E4B-9D4E-1308FFE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754" y="3196431"/>
            <a:ext cx="3198813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81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General data issues: spatial scale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EB9E77B1-98F4-4384-BEFF-6344DCE51E93}"/>
              </a:ext>
            </a:extLst>
          </p:cNvPr>
          <p:cNvGrpSpPr>
            <a:grpSpLocks/>
          </p:cNvGrpSpPr>
          <p:nvPr/>
        </p:nvGrpSpPr>
        <p:grpSpPr bwMode="auto">
          <a:xfrm>
            <a:off x="1220787" y="1738313"/>
            <a:ext cx="912813" cy="912813"/>
            <a:chOff x="2057400" y="1676520"/>
            <a:chExt cx="912600" cy="912600"/>
          </a:xfrm>
        </p:grpSpPr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2D7409C4-D424-4A2C-9B0A-67ACA77C2E5F}"/>
                </a:ext>
              </a:extLst>
            </p:cNvPr>
            <p:cNvSpPr/>
            <p:nvPr/>
          </p:nvSpPr>
          <p:spPr>
            <a:xfrm>
              <a:off x="2057400" y="1676520"/>
              <a:ext cx="226960" cy="226960"/>
            </a:xfrm>
            <a:prstGeom prst="rect">
              <a:avLst/>
            </a:prstGeom>
            <a:solidFill>
              <a:srgbClr val="C0504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CDCEBB9E-3C66-4B42-90E6-94497A90618A}"/>
                </a:ext>
              </a:extLst>
            </p:cNvPr>
            <p:cNvSpPr/>
            <p:nvPr/>
          </p:nvSpPr>
          <p:spPr>
            <a:xfrm>
              <a:off x="2057400" y="1905067"/>
              <a:ext cx="226960" cy="226960"/>
            </a:xfrm>
            <a:prstGeom prst="rect">
              <a:avLst/>
            </a:prstGeom>
            <a:solidFill>
              <a:srgbClr val="00800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5">
              <a:extLst>
                <a:ext uri="{FF2B5EF4-FFF2-40B4-BE49-F238E27FC236}">
                  <a16:creationId xmlns:a16="http://schemas.microsoft.com/office/drawing/2014/main" id="{E693EF00-FBD4-4D93-8DF3-8BD5A1E1649F}"/>
                </a:ext>
              </a:extLst>
            </p:cNvPr>
            <p:cNvSpPr/>
            <p:nvPr/>
          </p:nvSpPr>
          <p:spPr>
            <a:xfrm>
              <a:off x="2057400" y="2133613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6">
              <a:extLst>
                <a:ext uri="{FF2B5EF4-FFF2-40B4-BE49-F238E27FC236}">
                  <a16:creationId xmlns:a16="http://schemas.microsoft.com/office/drawing/2014/main" id="{55523540-4EBA-47E4-A0C3-4986EB8A5B1F}"/>
                </a:ext>
              </a:extLst>
            </p:cNvPr>
            <p:cNvSpPr/>
            <p:nvPr/>
          </p:nvSpPr>
          <p:spPr>
            <a:xfrm>
              <a:off x="2057400" y="2362160"/>
              <a:ext cx="226960" cy="226960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7">
              <a:extLst>
                <a:ext uri="{FF2B5EF4-FFF2-40B4-BE49-F238E27FC236}">
                  <a16:creationId xmlns:a16="http://schemas.microsoft.com/office/drawing/2014/main" id="{A00FBE0D-7633-4B48-9356-84868AE74A6C}"/>
                </a:ext>
              </a:extLst>
            </p:cNvPr>
            <p:cNvSpPr/>
            <p:nvPr/>
          </p:nvSpPr>
          <p:spPr>
            <a:xfrm>
              <a:off x="2285947" y="167652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8">
              <a:extLst>
                <a:ext uri="{FF2B5EF4-FFF2-40B4-BE49-F238E27FC236}">
                  <a16:creationId xmlns:a16="http://schemas.microsoft.com/office/drawing/2014/main" id="{40B23E9D-971A-4A02-9851-6DECB14DD9CA}"/>
                </a:ext>
              </a:extLst>
            </p:cNvPr>
            <p:cNvSpPr/>
            <p:nvPr/>
          </p:nvSpPr>
          <p:spPr>
            <a:xfrm>
              <a:off x="2285947" y="1905067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9">
              <a:extLst>
                <a:ext uri="{FF2B5EF4-FFF2-40B4-BE49-F238E27FC236}">
                  <a16:creationId xmlns:a16="http://schemas.microsoft.com/office/drawing/2014/main" id="{35CD72AB-4272-414D-9CB4-666A5AC85D04}"/>
                </a:ext>
              </a:extLst>
            </p:cNvPr>
            <p:cNvSpPr/>
            <p:nvPr/>
          </p:nvSpPr>
          <p:spPr>
            <a:xfrm>
              <a:off x="2285947" y="2133613"/>
              <a:ext cx="226960" cy="226960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0">
              <a:extLst>
                <a:ext uri="{FF2B5EF4-FFF2-40B4-BE49-F238E27FC236}">
                  <a16:creationId xmlns:a16="http://schemas.microsoft.com/office/drawing/2014/main" id="{6772E727-394C-4EF7-8619-1559FA7B198B}"/>
                </a:ext>
              </a:extLst>
            </p:cNvPr>
            <p:cNvSpPr/>
            <p:nvPr/>
          </p:nvSpPr>
          <p:spPr>
            <a:xfrm>
              <a:off x="2514493" y="1905067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1">
              <a:extLst>
                <a:ext uri="{FF2B5EF4-FFF2-40B4-BE49-F238E27FC236}">
                  <a16:creationId xmlns:a16="http://schemas.microsoft.com/office/drawing/2014/main" id="{A4564548-82DC-4773-9954-97BBC9D02A38}"/>
                </a:ext>
              </a:extLst>
            </p:cNvPr>
            <p:cNvSpPr/>
            <p:nvPr/>
          </p:nvSpPr>
          <p:spPr>
            <a:xfrm>
              <a:off x="2743040" y="1905067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2">
              <a:extLst>
                <a:ext uri="{FF2B5EF4-FFF2-40B4-BE49-F238E27FC236}">
                  <a16:creationId xmlns:a16="http://schemas.microsoft.com/office/drawing/2014/main" id="{8517FFFD-C793-4850-8D0B-5A753113539D}"/>
                </a:ext>
              </a:extLst>
            </p:cNvPr>
            <p:cNvSpPr/>
            <p:nvPr/>
          </p:nvSpPr>
          <p:spPr>
            <a:xfrm>
              <a:off x="2514493" y="2362160"/>
              <a:ext cx="226960" cy="226960"/>
            </a:xfrm>
            <a:prstGeom prst="rect">
              <a:avLst/>
            </a:prstGeom>
            <a:solidFill>
              <a:srgbClr val="00800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3">
              <a:extLst>
                <a:ext uri="{FF2B5EF4-FFF2-40B4-BE49-F238E27FC236}">
                  <a16:creationId xmlns:a16="http://schemas.microsoft.com/office/drawing/2014/main" id="{11BD937F-1D04-4BAA-AE97-66AEFB41F9C8}"/>
                </a:ext>
              </a:extLst>
            </p:cNvPr>
            <p:cNvSpPr/>
            <p:nvPr/>
          </p:nvSpPr>
          <p:spPr>
            <a:xfrm>
              <a:off x="2285947" y="236216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4">
              <a:extLst>
                <a:ext uri="{FF2B5EF4-FFF2-40B4-BE49-F238E27FC236}">
                  <a16:creationId xmlns:a16="http://schemas.microsoft.com/office/drawing/2014/main" id="{1E033A9C-0E83-4ABD-B5C0-714113DD0B8B}"/>
                </a:ext>
              </a:extLst>
            </p:cNvPr>
            <p:cNvSpPr/>
            <p:nvPr/>
          </p:nvSpPr>
          <p:spPr>
            <a:xfrm>
              <a:off x="2743040" y="1676520"/>
              <a:ext cx="226960" cy="226960"/>
            </a:xfrm>
            <a:prstGeom prst="rect">
              <a:avLst/>
            </a:prstGeom>
            <a:solidFill>
              <a:srgbClr val="339966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5">
              <a:extLst>
                <a:ext uri="{FF2B5EF4-FFF2-40B4-BE49-F238E27FC236}">
                  <a16:creationId xmlns:a16="http://schemas.microsoft.com/office/drawing/2014/main" id="{04715B15-431E-4896-8AAE-F7C72052EE92}"/>
                </a:ext>
              </a:extLst>
            </p:cNvPr>
            <p:cNvSpPr/>
            <p:nvPr/>
          </p:nvSpPr>
          <p:spPr>
            <a:xfrm>
              <a:off x="2514493" y="167652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6">
              <a:extLst>
                <a:ext uri="{FF2B5EF4-FFF2-40B4-BE49-F238E27FC236}">
                  <a16:creationId xmlns:a16="http://schemas.microsoft.com/office/drawing/2014/main" id="{56F28367-AC45-4E96-A1EF-FB6AD8DCCF20}"/>
                </a:ext>
              </a:extLst>
            </p:cNvPr>
            <p:cNvSpPr/>
            <p:nvPr/>
          </p:nvSpPr>
          <p:spPr>
            <a:xfrm>
              <a:off x="2514493" y="2133613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17">
              <a:extLst>
                <a:ext uri="{FF2B5EF4-FFF2-40B4-BE49-F238E27FC236}">
                  <a16:creationId xmlns:a16="http://schemas.microsoft.com/office/drawing/2014/main" id="{79C38F1A-0B19-42BA-960B-43E7F6CAA40C}"/>
                </a:ext>
              </a:extLst>
            </p:cNvPr>
            <p:cNvSpPr/>
            <p:nvPr/>
          </p:nvSpPr>
          <p:spPr>
            <a:xfrm>
              <a:off x="2743040" y="2133613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8">
              <a:extLst>
                <a:ext uri="{FF2B5EF4-FFF2-40B4-BE49-F238E27FC236}">
                  <a16:creationId xmlns:a16="http://schemas.microsoft.com/office/drawing/2014/main" id="{23415279-56B0-4677-A268-8738C609E665}"/>
                </a:ext>
              </a:extLst>
            </p:cNvPr>
            <p:cNvSpPr/>
            <p:nvPr/>
          </p:nvSpPr>
          <p:spPr>
            <a:xfrm>
              <a:off x="2743040" y="2362160"/>
              <a:ext cx="226960" cy="226960"/>
            </a:xfrm>
            <a:prstGeom prst="rect">
              <a:avLst/>
            </a:prstGeom>
            <a:solidFill>
              <a:srgbClr val="339966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3415F6B6-B62F-4FCE-82C4-0EAFD6A82373}"/>
              </a:ext>
            </a:extLst>
          </p:cNvPr>
          <p:cNvGrpSpPr>
            <a:grpSpLocks/>
          </p:cNvGrpSpPr>
          <p:nvPr/>
        </p:nvGrpSpPr>
        <p:grpSpPr bwMode="auto">
          <a:xfrm>
            <a:off x="5411787" y="1738313"/>
            <a:ext cx="912813" cy="912813"/>
            <a:chOff x="6248520" y="1676520"/>
            <a:chExt cx="912600" cy="912600"/>
          </a:xfrm>
        </p:grpSpPr>
        <p:sp>
          <p:nvSpPr>
            <p:cNvPr id="25" name="CustomShape 20">
              <a:extLst>
                <a:ext uri="{FF2B5EF4-FFF2-40B4-BE49-F238E27FC236}">
                  <a16:creationId xmlns:a16="http://schemas.microsoft.com/office/drawing/2014/main" id="{A526C31C-A4C8-46D4-81AA-BFACAD5F8F1D}"/>
                </a:ext>
              </a:extLst>
            </p:cNvPr>
            <p:cNvSpPr/>
            <p:nvPr/>
          </p:nvSpPr>
          <p:spPr>
            <a:xfrm>
              <a:off x="6248520" y="1676520"/>
              <a:ext cx="455507" cy="455507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1">
              <a:extLst>
                <a:ext uri="{FF2B5EF4-FFF2-40B4-BE49-F238E27FC236}">
                  <a16:creationId xmlns:a16="http://schemas.microsoft.com/office/drawing/2014/main" id="{41D75B4C-4903-4886-87BD-D4A6F933A473}"/>
                </a:ext>
              </a:extLst>
            </p:cNvPr>
            <p:cNvSpPr/>
            <p:nvPr/>
          </p:nvSpPr>
          <p:spPr>
            <a:xfrm>
              <a:off x="6705613" y="1676520"/>
              <a:ext cx="455507" cy="455507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2">
              <a:extLst>
                <a:ext uri="{FF2B5EF4-FFF2-40B4-BE49-F238E27FC236}">
                  <a16:creationId xmlns:a16="http://schemas.microsoft.com/office/drawing/2014/main" id="{3C058E02-B8CA-465A-AFA7-4690D7CF3532}"/>
                </a:ext>
              </a:extLst>
            </p:cNvPr>
            <p:cNvSpPr/>
            <p:nvPr/>
          </p:nvSpPr>
          <p:spPr>
            <a:xfrm>
              <a:off x="6705613" y="2133613"/>
              <a:ext cx="455507" cy="455507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3">
              <a:extLst>
                <a:ext uri="{FF2B5EF4-FFF2-40B4-BE49-F238E27FC236}">
                  <a16:creationId xmlns:a16="http://schemas.microsoft.com/office/drawing/2014/main" id="{593B43F4-E047-475D-8CD5-5992B1772582}"/>
                </a:ext>
              </a:extLst>
            </p:cNvPr>
            <p:cNvSpPr/>
            <p:nvPr/>
          </p:nvSpPr>
          <p:spPr>
            <a:xfrm>
              <a:off x="6248520" y="2133613"/>
              <a:ext cx="455507" cy="455507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" name="CustomShape 24">
            <a:extLst>
              <a:ext uri="{FF2B5EF4-FFF2-40B4-BE49-F238E27FC236}">
                <a16:creationId xmlns:a16="http://schemas.microsoft.com/office/drawing/2014/main" id="{6921D112-60A5-4DC5-8D59-9B46E5CC3835}"/>
              </a:ext>
            </a:extLst>
          </p:cNvPr>
          <p:cNvSpPr/>
          <p:nvPr/>
        </p:nvSpPr>
        <p:spPr>
          <a:xfrm>
            <a:off x="2362200" y="2130426"/>
            <a:ext cx="2713037" cy="393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eaLnBrk="1" hangingPunct="1">
              <a:defRPr/>
            </a:pPr>
            <a:r>
              <a:rPr lang="en-US" sz="2000" spc="-1">
                <a:solidFill>
                  <a:srgbClr val="000000"/>
                </a:solidFill>
                <a:latin typeface="Times New Roman"/>
                <a:ea typeface="ＭＳ Ｐゴシック"/>
              </a:rPr>
              <a:t>Decrease in resolution</a:t>
            </a:r>
            <a:endParaRPr lang="en-US" sz="2000" spc="-1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9C8402FA-B0DD-447D-8A36-45B5C3EB46B8}"/>
              </a:ext>
            </a:extLst>
          </p:cNvPr>
          <p:cNvSpPr/>
          <p:nvPr/>
        </p:nvSpPr>
        <p:spPr>
          <a:xfrm>
            <a:off x="2516187" y="2043113"/>
            <a:ext cx="2362200" cy="0"/>
          </a:xfrm>
          <a:prstGeom prst="line">
            <a:avLst/>
          </a:prstGeom>
          <a:ln w="2556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F2FC0688-1DBE-45AA-9B6E-1194482277B2}"/>
              </a:ext>
            </a:extLst>
          </p:cNvPr>
          <p:cNvGrpSpPr>
            <a:grpSpLocks/>
          </p:cNvGrpSpPr>
          <p:nvPr/>
        </p:nvGrpSpPr>
        <p:grpSpPr bwMode="auto">
          <a:xfrm>
            <a:off x="5360988" y="2964426"/>
            <a:ext cx="912813" cy="912813"/>
            <a:chOff x="6248520" y="3124080"/>
            <a:chExt cx="912600" cy="912600"/>
          </a:xfrm>
        </p:grpSpPr>
        <p:sp>
          <p:nvSpPr>
            <p:cNvPr id="32" name="CustomShape 27">
              <a:extLst>
                <a:ext uri="{FF2B5EF4-FFF2-40B4-BE49-F238E27FC236}">
                  <a16:creationId xmlns:a16="http://schemas.microsoft.com/office/drawing/2014/main" id="{FE8C01E1-C2D7-46CC-A100-556C0F9D2088}"/>
                </a:ext>
              </a:extLst>
            </p:cNvPr>
            <p:cNvSpPr/>
            <p:nvPr/>
          </p:nvSpPr>
          <p:spPr>
            <a:xfrm>
              <a:off x="6248520" y="3124080"/>
              <a:ext cx="226960" cy="226960"/>
            </a:xfrm>
            <a:prstGeom prst="rect">
              <a:avLst/>
            </a:prstGeom>
            <a:solidFill>
              <a:srgbClr val="C0504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8">
              <a:extLst>
                <a:ext uri="{FF2B5EF4-FFF2-40B4-BE49-F238E27FC236}">
                  <a16:creationId xmlns:a16="http://schemas.microsoft.com/office/drawing/2014/main" id="{6EA06586-9731-4290-A23A-CA98AF1FDBA1}"/>
                </a:ext>
              </a:extLst>
            </p:cNvPr>
            <p:cNvSpPr/>
            <p:nvPr/>
          </p:nvSpPr>
          <p:spPr>
            <a:xfrm>
              <a:off x="6248520" y="3352627"/>
              <a:ext cx="226960" cy="226960"/>
            </a:xfrm>
            <a:prstGeom prst="rect">
              <a:avLst/>
            </a:prstGeom>
            <a:solidFill>
              <a:srgbClr val="00800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9">
              <a:extLst>
                <a:ext uri="{FF2B5EF4-FFF2-40B4-BE49-F238E27FC236}">
                  <a16:creationId xmlns:a16="http://schemas.microsoft.com/office/drawing/2014/main" id="{55409DFD-A9E1-4CBB-A55B-1B5BC683D8C3}"/>
                </a:ext>
              </a:extLst>
            </p:cNvPr>
            <p:cNvSpPr/>
            <p:nvPr/>
          </p:nvSpPr>
          <p:spPr>
            <a:xfrm>
              <a:off x="6248520" y="3581173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0">
              <a:extLst>
                <a:ext uri="{FF2B5EF4-FFF2-40B4-BE49-F238E27FC236}">
                  <a16:creationId xmlns:a16="http://schemas.microsoft.com/office/drawing/2014/main" id="{119AFE0C-38A7-48F3-B2ED-E34CF218646E}"/>
                </a:ext>
              </a:extLst>
            </p:cNvPr>
            <p:cNvSpPr/>
            <p:nvPr/>
          </p:nvSpPr>
          <p:spPr>
            <a:xfrm>
              <a:off x="6248520" y="3809720"/>
              <a:ext cx="226960" cy="226960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1">
              <a:extLst>
                <a:ext uri="{FF2B5EF4-FFF2-40B4-BE49-F238E27FC236}">
                  <a16:creationId xmlns:a16="http://schemas.microsoft.com/office/drawing/2014/main" id="{04A14354-7C1F-4938-9363-48D93EA3580B}"/>
                </a:ext>
              </a:extLst>
            </p:cNvPr>
            <p:cNvSpPr/>
            <p:nvPr/>
          </p:nvSpPr>
          <p:spPr>
            <a:xfrm>
              <a:off x="6477067" y="312408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2">
              <a:extLst>
                <a:ext uri="{FF2B5EF4-FFF2-40B4-BE49-F238E27FC236}">
                  <a16:creationId xmlns:a16="http://schemas.microsoft.com/office/drawing/2014/main" id="{56B0C709-28F3-4EE3-B3B3-463E7FEC9973}"/>
                </a:ext>
              </a:extLst>
            </p:cNvPr>
            <p:cNvSpPr/>
            <p:nvPr/>
          </p:nvSpPr>
          <p:spPr>
            <a:xfrm>
              <a:off x="6477067" y="3352627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3">
              <a:extLst>
                <a:ext uri="{FF2B5EF4-FFF2-40B4-BE49-F238E27FC236}">
                  <a16:creationId xmlns:a16="http://schemas.microsoft.com/office/drawing/2014/main" id="{F007BC5C-F4A7-450F-969A-F78BABD5B069}"/>
                </a:ext>
              </a:extLst>
            </p:cNvPr>
            <p:cNvSpPr/>
            <p:nvPr/>
          </p:nvSpPr>
          <p:spPr>
            <a:xfrm>
              <a:off x="6477067" y="3581173"/>
              <a:ext cx="226960" cy="226960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34">
              <a:extLst>
                <a:ext uri="{FF2B5EF4-FFF2-40B4-BE49-F238E27FC236}">
                  <a16:creationId xmlns:a16="http://schemas.microsoft.com/office/drawing/2014/main" id="{983F8825-1C4A-4564-A83B-ADD7695822ED}"/>
                </a:ext>
              </a:extLst>
            </p:cNvPr>
            <p:cNvSpPr/>
            <p:nvPr/>
          </p:nvSpPr>
          <p:spPr>
            <a:xfrm>
              <a:off x="6705613" y="3352627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35">
              <a:extLst>
                <a:ext uri="{FF2B5EF4-FFF2-40B4-BE49-F238E27FC236}">
                  <a16:creationId xmlns:a16="http://schemas.microsoft.com/office/drawing/2014/main" id="{D127D399-5E6E-416D-A9B5-2BE1CAC7A0E0}"/>
                </a:ext>
              </a:extLst>
            </p:cNvPr>
            <p:cNvSpPr/>
            <p:nvPr/>
          </p:nvSpPr>
          <p:spPr>
            <a:xfrm>
              <a:off x="6934160" y="3352627"/>
              <a:ext cx="226960" cy="226960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6">
              <a:extLst>
                <a:ext uri="{FF2B5EF4-FFF2-40B4-BE49-F238E27FC236}">
                  <a16:creationId xmlns:a16="http://schemas.microsoft.com/office/drawing/2014/main" id="{8F1EE2D4-944F-4986-9D3E-FA0317F4174A}"/>
                </a:ext>
              </a:extLst>
            </p:cNvPr>
            <p:cNvSpPr/>
            <p:nvPr/>
          </p:nvSpPr>
          <p:spPr>
            <a:xfrm>
              <a:off x="6705613" y="3809720"/>
              <a:ext cx="226960" cy="226960"/>
            </a:xfrm>
            <a:prstGeom prst="rect">
              <a:avLst/>
            </a:prstGeom>
            <a:solidFill>
              <a:srgbClr val="00800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37">
              <a:extLst>
                <a:ext uri="{FF2B5EF4-FFF2-40B4-BE49-F238E27FC236}">
                  <a16:creationId xmlns:a16="http://schemas.microsoft.com/office/drawing/2014/main" id="{7B92987F-DE89-4EC9-9E52-AB13EF420BF4}"/>
                </a:ext>
              </a:extLst>
            </p:cNvPr>
            <p:cNvSpPr/>
            <p:nvPr/>
          </p:nvSpPr>
          <p:spPr>
            <a:xfrm>
              <a:off x="6477067" y="380972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CustomShape 38">
              <a:extLst>
                <a:ext uri="{FF2B5EF4-FFF2-40B4-BE49-F238E27FC236}">
                  <a16:creationId xmlns:a16="http://schemas.microsoft.com/office/drawing/2014/main" id="{D039A9FC-EB04-4915-975F-E88B205D89FF}"/>
                </a:ext>
              </a:extLst>
            </p:cNvPr>
            <p:cNvSpPr/>
            <p:nvPr/>
          </p:nvSpPr>
          <p:spPr>
            <a:xfrm>
              <a:off x="6934160" y="3124080"/>
              <a:ext cx="226960" cy="226960"/>
            </a:xfrm>
            <a:prstGeom prst="rect">
              <a:avLst/>
            </a:prstGeom>
            <a:solidFill>
              <a:srgbClr val="339966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9">
              <a:extLst>
                <a:ext uri="{FF2B5EF4-FFF2-40B4-BE49-F238E27FC236}">
                  <a16:creationId xmlns:a16="http://schemas.microsoft.com/office/drawing/2014/main" id="{6EA64D8A-608C-44DF-83FE-878FE42C7FAA}"/>
                </a:ext>
              </a:extLst>
            </p:cNvPr>
            <p:cNvSpPr/>
            <p:nvPr/>
          </p:nvSpPr>
          <p:spPr>
            <a:xfrm>
              <a:off x="6705613" y="3124080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40">
              <a:extLst>
                <a:ext uri="{FF2B5EF4-FFF2-40B4-BE49-F238E27FC236}">
                  <a16:creationId xmlns:a16="http://schemas.microsoft.com/office/drawing/2014/main" id="{B8DDFDFA-90AB-43A3-86D7-CDCB893A5F96}"/>
                </a:ext>
              </a:extLst>
            </p:cNvPr>
            <p:cNvSpPr/>
            <p:nvPr/>
          </p:nvSpPr>
          <p:spPr>
            <a:xfrm>
              <a:off x="6705613" y="3581173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41">
              <a:extLst>
                <a:ext uri="{FF2B5EF4-FFF2-40B4-BE49-F238E27FC236}">
                  <a16:creationId xmlns:a16="http://schemas.microsoft.com/office/drawing/2014/main" id="{50BE1DD5-701A-4EC3-80A5-7B166EA3CC0F}"/>
                </a:ext>
              </a:extLst>
            </p:cNvPr>
            <p:cNvSpPr/>
            <p:nvPr/>
          </p:nvSpPr>
          <p:spPr>
            <a:xfrm>
              <a:off x="6934160" y="3581173"/>
              <a:ext cx="226960" cy="226960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2">
              <a:extLst>
                <a:ext uri="{FF2B5EF4-FFF2-40B4-BE49-F238E27FC236}">
                  <a16:creationId xmlns:a16="http://schemas.microsoft.com/office/drawing/2014/main" id="{0C1529F4-07DF-44B8-BE71-693EAE531F8C}"/>
                </a:ext>
              </a:extLst>
            </p:cNvPr>
            <p:cNvSpPr/>
            <p:nvPr/>
          </p:nvSpPr>
          <p:spPr>
            <a:xfrm>
              <a:off x="6934160" y="3809720"/>
              <a:ext cx="226960" cy="226960"/>
            </a:xfrm>
            <a:prstGeom prst="rect">
              <a:avLst/>
            </a:prstGeom>
            <a:solidFill>
              <a:srgbClr val="339966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EC26B33D-F3C8-47C1-BE89-8851CC5485A2}"/>
              </a:ext>
            </a:extLst>
          </p:cNvPr>
          <p:cNvGrpSpPr>
            <a:grpSpLocks/>
          </p:cNvGrpSpPr>
          <p:nvPr/>
        </p:nvGrpSpPr>
        <p:grpSpPr bwMode="auto">
          <a:xfrm>
            <a:off x="1550988" y="3193026"/>
            <a:ext cx="455613" cy="455613"/>
            <a:chOff x="2438280" y="3352680"/>
            <a:chExt cx="455400" cy="455400"/>
          </a:xfrm>
        </p:grpSpPr>
        <p:sp>
          <p:nvSpPr>
            <p:cNvPr id="49" name="CustomShape 44">
              <a:extLst>
                <a:ext uri="{FF2B5EF4-FFF2-40B4-BE49-F238E27FC236}">
                  <a16:creationId xmlns:a16="http://schemas.microsoft.com/office/drawing/2014/main" id="{5BEEDA59-B93C-4FE2-A204-0ED03BF511B2}"/>
                </a:ext>
              </a:extLst>
            </p:cNvPr>
            <p:cNvSpPr/>
            <p:nvPr/>
          </p:nvSpPr>
          <p:spPr>
            <a:xfrm>
              <a:off x="2438280" y="3352680"/>
              <a:ext cx="226907" cy="226907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45">
              <a:extLst>
                <a:ext uri="{FF2B5EF4-FFF2-40B4-BE49-F238E27FC236}">
                  <a16:creationId xmlns:a16="http://schemas.microsoft.com/office/drawing/2014/main" id="{5FBD227E-9687-40B1-987A-AC48C093AD8D}"/>
                </a:ext>
              </a:extLst>
            </p:cNvPr>
            <p:cNvSpPr/>
            <p:nvPr/>
          </p:nvSpPr>
          <p:spPr>
            <a:xfrm>
              <a:off x="2438280" y="3581173"/>
              <a:ext cx="226907" cy="226907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46">
              <a:extLst>
                <a:ext uri="{FF2B5EF4-FFF2-40B4-BE49-F238E27FC236}">
                  <a16:creationId xmlns:a16="http://schemas.microsoft.com/office/drawing/2014/main" id="{2956D002-6B57-4323-9777-8DDE8DD68440}"/>
                </a:ext>
              </a:extLst>
            </p:cNvPr>
            <p:cNvSpPr/>
            <p:nvPr/>
          </p:nvSpPr>
          <p:spPr>
            <a:xfrm>
              <a:off x="2666773" y="3352680"/>
              <a:ext cx="226907" cy="226907"/>
            </a:xfrm>
            <a:prstGeom prst="rect">
              <a:avLst/>
            </a:prstGeom>
            <a:solidFill>
              <a:srgbClr val="0000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47">
              <a:extLst>
                <a:ext uri="{FF2B5EF4-FFF2-40B4-BE49-F238E27FC236}">
                  <a16:creationId xmlns:a16="http://schemas.microsoft.com/office/drawing/2014/main" id="{DED949AE-4482-451D-BACE-CEC82FDF8A45}"/>
                </a:ext>
              </a:extLst>
            </p:cNvPr>
            <p:cNvSpPr/>
            <p:nvPr/>
          </p:nvSpPr>
          <p:spPr>
            <a:xfrm>
              <a:off x="2666773" y="3581173"/>
              <a:ext cx="226907" cy="226907"/>
            </a:xfrm>
            <a:prstGeom prst="rect">
              <a:avLst/>
            </a:prstGeom>
            <a:solidFill>
              <a:srgbClr val="4F81BD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" name="CustomShape 48">
            <a:extLst>
              <a:ext uri="{FF2B5EF4-FFF2-40B4-BE49-F238E27FC236}">
                <a16:creationId xmlns:a16="http://schemas.microsoft.com/office/drawing/2014/main" id="{DE40BA7C-89B5-455F-A9B1-9A18A6E753D5}"/>
              </a:ext>
            </a:extLst>
          </p:cNvPr>
          <p:cNvSpPr/>
          <p:nvPr/>
        </p:nvSpPr>
        <p:spPr>
          <a:xfrm>
            <a:off x="2463801" y="3510526"/>
            <a:ext cx="2187575" cy="393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eaLnBrk="1" hangingPunct="1">
              <a:defRPr/>
            </a:pPr>
            <a:r>
              <a:rPr lang="en-US" sz="2000" spc="-1">
                <a:solidFill>
                  <a:srgbClr val="000000"/>
                </a:solidFill>
                <a:latin typeface="Times New Roman"/>
                <a:ea typeface="ＭＳ Ｐゴシック"/>
              </a:rPr>
              <a:t>Increase in extent</a:t>
            </a:r>
            <a:endParaRPr lang="en-US" sz="2000" spc="-1"/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74C22FE9-8BBB-42C3-9869-E1B29DA9CB50}"/>
              </a:ext>
            </a:extLst>
          </p:cNvPr>
          <p:cNvSpPr/>
          <p:nvPr/>
        </p:nvSpPr>
        <p:spPr>
          <a:xfrm>
            <a:off x="2465388" y="3421626"/>
            <a:ext cx="2362200" cy="0"/>
          </a:xfrm>
          <a:prstGeom prst="line">
            <a:avLst/>
          </a:prstGeom>
          <a:ln w="2556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0">
            <a:extLst>
              <a:ext uri="{FF2B5EF4-FFF2-40B4-BE49-F238E27FC236}">
                <a16:creationId xmlns:a16="http://schemas.microsoft.com/office/drawing/2014/main" id="{88967FB2-D26D-478F-8F99-75A6E56A1DB5}"/>
              </a:ext>
            </a:extLst>
          </p:cNvPr>
          <p:cNvSpPr/>
          <p:nvPr/>
        </p:nvSpPr>
        <p:spPr>
          <a:xfrm>
            <a:off x="1019937" y="1257300"/>
            <a:ext cx="5789613" cy="393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z="20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Spatial scale has two elements: 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resolution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and 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extent</a:t>
            </a:r>
            <a:endParaRPr lang="en-US" sz="2000" spc="-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D8A231-14A8-48B3-984E-4384628C148D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4419139"/>
            <a:ext cx="5562600" cy="1968500"/>
            <a:chOff x="1295280" y="4647960"/>
            <a:chExt cx="5562360" cy="1969200"/>
          </a:xfrm>
        </p:grpSpPr>
        <p:grpSp>
          <p:nvGrpSpPr>
            <p:cNvPr id="57" name="Group 52">
              <a:extLst>
                <a:ext uri="{FF2B5EF4-FFF2-40B4-BE49-F238E27FC236}">
                  <a16:creationId xmlns:a16="http://schemas.microsoft.com/office/drawing/2014/main" id="{5F090BE9-50B9-4A35-B0CF-9622BBF793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2392" y="4647960"/>
              <a:ext cx="2065248" cy="1592829"/>
              <a:chOff x="4792392" y="4647960"/>
              <a:chExt cx="2065248" cy="1592829"/>
            </a:xfrm>
          </p:grpSpPr>
          <p:sp>
            <p:nvSpPr>
              <p:cNvPr id="65" name="Line 53">
                <a:extLst>
                  <a:ext uri="{FF2B5EF4-FFF2-40B4-BE49-F238E27FC236}">
                    <a16:creationId xmlns:a16="http://schemas.microsoft.com/office/drawing/2014/main" id="{4FAF9CAC-A1A6-40F1-B6AE-31A96C83DC6D}"/>
                  </a:ext>
                </a:extLst>
              </p:cNvPr>
              <p:cNvSpPr/>
              <p:nvPr/>
            </p:nvSpPr>
            <p:spPr>
              <a:xfrm>
                <a:off x="4792392" y="4647960"/>
                <a:ext cx="0" cy="1592829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Line 54">
                <a:extLst>
                  <a:ext uri="{FF2B5EF4-FFF2-40B4-BE49-F238E27FC236}">
                    <a16:creationId xmlns:a16="http://schemas.microsoft.com/office/drawing/2014/main" id="{33B0CAC1-9292-49CC-B12B-AEF90F5816FC}"/>
                  </a:ext>
                </a:extLst>
              </p:cNvPr>
              <p:cNvSpPr/>
              <p:nvPr/>
            </p:nvSpPr>
            <p:spPr>
              <a:xfrm>
                <a:off x="4792392" y="6240789"/>
                <a:ext cx="2065248" cy="0"/>
              </a:xfrm>
              <a:prstGeom prst="line">
                <a:avLst/>
              </a:prstGeom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8" name="CustomShape 55">
              <a:extLst>
                <a:ext uri="{FF2B5EF4-FFF2-40B4-BE49-F238E27FC236}">
                  <a16:creationId xmlns:a16="http://schemas.microsoft.com/office/drawing/2014/main" id="{36B4A93F-E944-4989-8756-1FB4AEDF32E5}"/>
                </a:ext>
              </a:extLst>
            </p:cNvPr>
            <p:cNvSpPr/>
            <p:nvPr/>
          </p:nvSpPr>
          <p:spPr>
            <a:xfrm>
              <a:off x="4905099" y="6285255"/>
              <a:ext cx="1139776" cy="33190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eaLnBrk="1" hangingPunct="1">
                <a:defRPr/>
              </a:pPr>
              <a:r>
                <a:rPr lang="en-US" sz="1600" spc="-1">
                  <a:solidFill>
                    <a:srgbClr val="000000"/>
                  </a:solidFill>
                  <a:ea typeface="ＭＳ Ｐゴシック"/>
                </a:rPr>
                <a:t>Resolution</a:t>
              </a:r>
              <a:endParaRPr lang="en-US" sz="1600" spc="-1"/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B23ABE04-8DB9-4711-A120-3F9916D337F7}"/>
                </a:ext>
              </a:extLst>
            </p:cNvPr>
            <p:cNvSpPr/>
            <p:nvPr/>
          </p:nvSpPr>
          <p:spPr>
            <a:xfrm>
              <a:off x="6041700" y="6485351"/>
              <a:ext cx="695295" cy="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7">
              <a:extLst>
                <a:ext uri="{FF2B5EF4-FFF2-40B4-BE49-F238E27FC236}">
                  <a16:creationId xmlns:a16="http://schemas.microsoft.com/office/drawing/2014/main" id="{1D838FFA-ADC6-4837-AD60-D40492E63E2A}"/>
                </a:ext>
              </a:extLst>
            </p:cNvPr>
            <p:cNvSpPr/>
            <p:nvPr/>
          </p:nvSpPr>
          <p:spPr>
            <a:xfrm rot="16200000">
              <a:off x="4131076" y="5695354"/>
              <a:ext cx="755919" cy="33177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eaLnBrk="1" hangingPunct="1">
                <a:defRPr/>
              </a:pPr>
              <a:r>
                <a:rPr lang="en-US" sz="1600" spc="-1" dirty="0">
                  <a:solidFill>
                    <a:srgbClr val="000000"/>
                  </a:solidFill>
                  <a:ea typeface="ＭＳ Ｐゴシック"/>
                </a:rPr>
                <a:t>Extent</a:t>
              </a:r>
              <a:endParaRPr lang="en-US" sz="1600" spc="-1" dirty="0"/>
            </a:p>
          </p:txBody>
        </p:sp>
        <p:sp>
          <p:nvSpPr>
            <p:cNvPr id="61" name="Line 58">
              <a:extLst>
                <a:ext uri="{FF2B5EF4-FFF2-40B4-BE49-F238E27FC236}">
                  <a16:creationId xmlns:a16="http://schemas.microsoft.com/office/drawing/2014/main" id="{65B012D1-0EF6-4FEE-8885-D4AC212D2AC6}"/>
                </a:ext>
              </a:extLst>
            </p:cNvPr>
            <p:cNvSpPr/>
            <p:nvPr/>
          </p:nvSpPr>
          <p:spPr>
            <a:xfrm>
              <a:off x="4897163" y="4830588"/>
              <a:ext cx="1703314" cy="1273628"/>
            </a:xfrm>
            <a:prstGeom prst="line">
              <a:avLst/>
            </a:prstGeom>
            <a:ln w="1908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59">
              <a:extLst>
                <a:ext uri="{FF2B5EF4-FFF2-40B4-BE49-F238E27FC236}">
                  <a16:creationId xmlns:a16="http://schemas.microsoft.com/office/drawing/2014/main" id="{292E67D4-DC6D-4929-B558-5156FCEBA0EF}"/>
                </a:ext>
              </a:extLst>
            </p:cNvPr>
            <p:cNvSpPr/>
            <p:nvPr/>
          </p:nvSpPr>
          <p:spPr>
            <a:xfrm flipV="1">
              <a:off x="4513004" y="4738480"/>
              <a:ext cx="0" cy="740038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60">
              <a:extLst>
                <a:ext uri="{FF2B5EF4-FFF2-40B4-BE49-F238E27FC236}">
                  <a16:creationId xmlns:a16="http://schemas.microsoft.com/office/drawing/2014/main" id="{232824D2-5D69-4C6E-B7B4-695B690E8689}"/>
                </a:ext>
              </a:extLst>
            </p:cNvPr>
            <p:cNvSpPr/>
            <p:nvPr/>
          </p:nvSpPr>
          <p:spPr>
            <a:xfrm>
              <a:off x="1295280" y="4876641"/>
              <a:ext cx="2741495" cy="39542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61">
              <a:extLst>
                <a:ext uri="{FF2B5EF4-FFF2-40B4-BE49-F238E27FC236}">
                  <a16:creationId xmlns:a16="http://schemas.microsoft.com/office/drawing/2014/main" id="{7C36390D-4C0D-4D21-AB68-66FC8FA3F30D}"/>
                </a:ext>
              </a:extLst>
            </p:cNvPr>
            <p:cNvSpPr/>
            <p:nvPr/>
          </p:nvSpPr>
          <p:spPr>
            <a:xfrm>
              <a:off x="1447673" y="4876641"/>
              <a:ext cx="2604976" cy="100365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eaLnBrk="1" hangingPunct="1">
                <a:defRPr/>
              </a:pPr>
              <a:r>
                <a:rPr lang="en-US" sz="2000" spc="-1" dirty="0">
                  <a:solidFill>
                    <a:srgbClr val="000000"/>
                  </a:solidFill>
                  <a:latin typeface="Times New Roman"/>
                  <a:ea typeface="ＭＳ Ｐゴシック"/>
                </a:rPr>
                <a:t>Resolution and extent tend to be</a:t>
              </a:r>
              <a:endParaRPr lang="en-US" sz="2000" spc="-1" dirty="0"/>
            </a:p>
            <a:p>
              <a:pPr algn="ctr" eaLnBrk="1" hangingPunct="1">
                <a:defRPr/>
              </a:pPr>
              <a:r>
                <a:rPr lang="en-US" sz="2000" spc="-1" dirty="0">
                  <a:solidFill>
                    <a:srgbClr val="000000"/>
                  </a:solidFill>
                  <a:latin typeface="Times New Roman"/>
                  <a:ea typeface="ＭＳ Ｐゴシック"/>
                </a:rPr>
                <a:t>inversely related</a:t>
              </a:r>
              <a:endParaRPr lang="en-US" sz="2000" spc="-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5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Vector data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86DCEC8B-8E52-4EE9-AD60-EF24DE92B2AC}"/>
              </a:ext>
            </a:extLst>
          </p:cNvPr>
          <p:cNvSpPr/>
          <p:nvPr/>
        </p:nvSpPr>
        <p:spPr>
          <a:xfrm>
            <a:off x="2035638" y="1106259"/>
            <a:ext cx="8888413" cy="5602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marL="343080" indent="-341280" eaLnBrk="1" hangingPunct="1">
              <a:spcBef>
                <a:spcPts val="72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6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Advantage</a:t>
            </a:r>
            <a:endParaRPr lang="en-US" sz="36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precise representation of points, boundaries, and linear features</a:t>
            </a:r>
            <a:endParaRPr lang="en-US" sz="2800" spc="-1" dirty="0"/>
          </a:p>
          <a:p>
            <a:pPr marL="1143000" lvl="2" indent="-22680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defining spatial relationship (connectivity and adjacency) between coverage features </a:t>
            </a:r>
            <a:endParaRPr lang="en-US" sz="2800" spc="-1" dirty="0"/>
          </a:p>
          <a:p>
            <a:pPr marL="1143000" lvl="2" indent="-22680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network analysis (for example to find an optimal path between two nodes in a complex transport network)</a:t>
            </a:r>
            <a:endParaRPr lang="en-US" sz="2800" spc="-1" dirty="0"/>
          </a:p>
          <a:p>
            <a:pPr marL="343080" indent="-341280" eaLnBrk="1" hangingPunct="1">
              <a:spcBef>
                <a:spcPts val="72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6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Disadvantage </a:t>
            </a:r>
            <a:endParaRPr lang="en-US" sz="36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boundaries of the resulting map polygons are discrete/enclosed by well-defined boundary lines. In reality the map polygons may represent continuous gradation or gradual change, as in soil maps</a:t>
            </a: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Resolution is not clear – how many points were used to make up a line?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357900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Raster data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B62B81D0-97FB-414A-AEC5-2F43ACF22B27}"/>
              </a:ext>
            </a:extLst>
          </p:cNvPr>
          <p:cNvSpPr/>
          <p:nvPr/>
        </p:nvSpPr>
        <p:spPr>
          <a:xfrm>
            <a:off x="2396971" y="1115677"/>
            <a:ext cx="91424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72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6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Advantage</a:t>
            </a:r>
            <a:endParaRPr lang="en-US" sz="36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Represent indistinct boundaries</a:t>
            </a:r>
            <a:endParaRPr lang="en-US" sz="2470" spc="-1" dirty="0"/>
          </a:p>
          <a:p>
            <a:pPr marL="1143000" lvl="2" indent="-22680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•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thematic information on soil types, soil moisture, vegetation, ground temperatures</a:t>
            </a:r>
            <a:endParaRPr lang="en-US" sz="247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Reconnaissance satellites and aerial surveys use raster-based scanners</a:t>
            </a:r>
            <a:endParaRPr lang="en-US" sz="2470" spc="-1" dirty="0"/>
          </a:p>
          <a:p>
            <a:pPr marL="1143000" lvl="2" indent="-22680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•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scanned images can be directly incorporated into GIS </a:t>
            </a:r>
            <a:endParaRPr lang="en-US" sz="2470" spc="-1" dirty="0"/>
          </a:p>
          <a:p>
            <a:pPr marL="343080" indent="-341280" eaLnBrk="1" hangingPunct="1">
              <a:spcBef>
                <a:spcPts val="72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6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Potential disadvantage</a:t>
            </a:r>
            <a:endParaRPr lang="en-US" sz="36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The higher the grid resolution, the larger the data file is going to be</a:t>
            </a:r>
            <a:endParaRPr lang="en-US" sz="247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47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If converting from vector to raster can lose information:</a:t>
            </a:r>
            <a:endParaRPr lang="en-US" sz="2470" spc="-1" dirty="0"/>
          </a:p>
        </p:txBody>
      </p:sp>
    </p:spTree>
    <p:extLst>
      <p:ext uri="{BB962C8B-B14F-4D97-AF65-F5344CB8AC3E}">
        <p14:creationId xmlns:p14="http://schemas.microsoft.com/office/powerpoint/2010/main" val="144594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Outline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" name="CustomShape 2">
            <a:extLst>
              <a:ext uri="{FF2B5EF4-FFF2-40B4-BE49-F238E27FC236}">
                <a16:creationId xmlns:a16="http://schemas.microsoft.com/office/drawing/2014/main" id="{E1BD2549-D3F4-4BC3-93EB-8C3231982F5B}"/>
              </a:ext>
            </a:extLst>
          </p:cNvPr>
          <p:cNvSpPr/>
          <p:nvPr/>
        </p:nvSpPr>
        <p:spPr>
          <a:xfrm>
            <a:off x="1981992" y="1096841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How do we represent real world geographic information with a computer?</a:t>
            </a:r>
            <a:endParaRPr lang="en-US" sz="32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CE181E"/>
                </a:solidFill>
                <a:latin typeface="Times new roman"/>
                <a:ea typeface="ＭＳ Ｐゴシック"/>
              </a:rPr>
              <a:t>What is a Geographic Information System?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Data models – representations of geographic reality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GPS</a:t>
            </a:r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Georeferencing, sampling bias</a:t>
            </a: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Remote Sensing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17270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Outline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EA7F258E-30A2-4B4B-954C-EDE5831E849F}"/>
              </a:ext>
            </a:extLst>
          </p:cNvPr>
          <p:cNvSpPr/>
          <p:nvPr/>
        </p:nvSpPr>
        <p:spPr>
          <a:xfrm>
            <a:off x="2534574" y="1416728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How do we represent real world geographic information with a computer?</a:t>
            </a:r>
            <a:endParaRPr lang="en-US" sz="32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What is a Geographic Information System?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Data models – representations of geographic reality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C00000"/>
                </a:solidFill>
                <a:latin typeface="Times new roman"/>
                <a:ea typeface="ＭＳ Ｐゴシック"/>
              </a:rPr>
              <a:t>GPS</a:t>
            </a:r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002060"/>
                </a:solidFill>
                <a:latin typeface="Times new roman"/>
                <a:ea typeface="ＭＳ Ｐゴシック"/>
              </a:rPr>
              <a:t>Georeferencing, sampling bias</a:t>
            </a:r>
            <a:endParaRPr lang="en-US" sz="2800" spc="-1" dirty="0">
              <a:solidFill>
                <a:srgbClr val="002060"/>
              </a:solidFill>
            </a:endParaRPr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Rem</a:t>
            </a:r>
            <a:r>
              <a:rPr lang="en-US" sz="2800" spc="-1" dirty="0">
                <a:solidFill>
                  <a:srgbClr val="002060"/>
                </a:solidFill>
                <a:latin typeface="Times new roman"/>
                <a:ea typeface="ＭＳ Ｐゴシック"/>
              </a:rPr>
              <a:t>ote </a:t>
            </a: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Sensing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8321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459874D8-9B77-4911-A49D-1FBB1601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35" y="2470684"/>
            <a:ext cx="9001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BE2272B-47C0-4C7B-AE0A-A4058E16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22" y="2745321"/>
            <a:ext cx="2566988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02BC7C7-3147-4519-8038-BD758F92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72" y="2288121"/>
            <a:ext cx="9001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42C011F-093E-4048-9815-C4486D8E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72" y="2118259"/>
            <a:ext cx="9001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92B8715-B71A-4FEE-8C2E-16AD401A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97" y="4404259"/>
            <a:ext cx="9017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822452BA-9454-4A95-96E1-F44BBB39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572" y="3307296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6CF836E-C993-4C53-B97B-46FC675A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72" y="4574121"/>
            <a:ext cx="9001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C41EE3C6-7913-40EF-A502-A608388B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0" y="3385084"/>
            <a:ext cx="9017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DBEBB19-8889-4F3D-AB26-ED92195F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2" y="1862671"/>
            <a:ext cx="33099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99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Outline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0393B2F1-CDFE-44DE-9ADD-1738EE037F3B}"/>
              </a:ext>
            </a:extLst>
          </p:cNvPr>
          <p:cNvSpPr/>
          <p:nvPr/>
        </p:nvSpPr>
        <p:spPr>
          <a:xfrm>
            <a:off x="2005805" y="1230297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How do we represent real world geographic information with a computer?</a:t>
            </a:r>
            <a:endParaRPr lang="en-US" sz="32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What is a Geographic Information System?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Data models – representations of geographic reality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002060"/>
                </a:solidFill>
                <a:latin typeface="Times new roman"/>
                <a:ea typeface="ＭＳ Ｐゴシック"/>
              </a:rPr>
              <a:t>GPS</a:t>
            </a:r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CE181E"/>
                </a:solidFill>
                <a:latin typeface="Times new roman"/>
                <a:ea typeface="ＭＳ Ｐゴシック"/>
              </a:rPr>
              <a:t>Georeferencing, sampling bias</a:t>
            </a: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Rem</a:t>
            </a:r>
            <a:r>
              <a:rPr lang="en-US" sz="2800" spc="-1" dirty="0">
                <a:solidFill>
                  <a:srgbClr val="002060"/>
                </a:solidFill>
                <a:latin typeface="Times new roman"/>
                <a:ea typeface="ＭＳ Ｐゴシック"/>
              </a:rPr>
              <a:t>ote </a:t>
            </a: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Sensing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195286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Species’ distribution data: possible sources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D8A1AAEC-DB54-4E46-909F-9473447DC4E2}"/>
              </a:ext>
            </a:extLst>
          </p:cNvPr>
          <p:cNvSpPr/>
          <p:nvPr/>
        </p:nvSpPr>
        <p:spPr>
          <a:xfrm>
            <a:off x="2058192" y="1324992"/>
            <a:ext cx="8075613" cy="3351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Personal collection during field surveys (e.g., using a GPS receiver or smartphone)</a:t>
            </a:r>
            <a:endParaRPr lang="en-US" sz="2800" spc="-1" dirty="0"/>
          </a:p>
          <a:p>
            <a:pPr marL="343080" indent="-341280" eaLnBrk="1" hangingPunct="1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Extracting data from large surveys (e.g., North American Breeding Bird Survey)</a:t>
            </a:r>
            <a:endParaRPr lang="en-US" sz="2800" spc="-1" dirty="0"/>
          </a:p>
          <a:p>
            <a:pPr marL="343080" indent="-341280" eaLnBrk="1" hangingPunct="1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Digitizing atlases (e.g. </a:t>
            </a:r>
            <a:r>
              <a:rPr lang="en-US" sz="2800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The new atlas of breeding birds in Britain and Ireland: 1988-1991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)</a:t>
            </a:r>
            <a:endParaRPr lang="en-US" sz="2800" spc="-1" dirty="0"/>
          </a:p>
          <a:p>
            <a:pPr marL="343080" indent="-341280" eaLnBrk="1" hangingPunct="1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Collections in natural history museums</a:t>
            </a:r>
            <a:endParaRPr lang="en-US" sz="2800" spc="-1" dirty="0"/>
          </a:p>
          <a:p>
            <a:pPr marL="343080" indent="-341280" eaLnBrk="1" hangingPunct="1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On-line distributed databases (e.g. GBIF, </a:t>
            </a:r>
            <a:r>
              <a:rPr lang="en-US" sz="2800" spc="-1" dirty="0" err="1">
                <a:solidFill>
                  <a:srgbClr val="000000"/>
                </a:solidFill>
                <a:latin typeface="Times New Roman"/>
                <a:ea typeface="ＭＳ Ｐゴシック"/>
              </a:rPr>
              <a:t>HerpNET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latin typeface="Times New Roman"/>
                <a:ea typeface="ＭＳ Ｐゴシック"/>
              </a:rPr>
              <a:t>FishNET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, ORNIS)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224161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Georeferencing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D105C44-2EF5-47FE-AEAD-42A69B13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17" y="1788852"/>
            <a:ext cx="4570413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5F17583-1C51-4058-91E5-1E3628EC9AE3}"/>
              </a:ext>
            </a:extLst>
          </p:cNvPr>
          <p:cNvSpPr/>
          <p:nvPr/>
        </p:nvSpPr>
        <p:spPr>
          <a:xfrm>
            <a:off x="6334217" y="2052377"/>
            <a:ext cx="3656013" cy="2892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 eaLnBrk="1" hangingPunct="1">
              <a:spcBef>
                <a:spcPts val="1199"/>
              </a:spcBef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Woodbury, NY</a:t>
            </a:r>
            <a:endParaRPr lang="en-US" sz="2400" spc="-1" dirty="0"/>
          </a:p>
          <a:p>
            <a:pPr marL="216000" indent="-214560" eaLnBrk="1" hangingPunct="1">
              <a:spcBef>
                <a:spcPts val="1199"/>
              </a:spcBef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Near Woodbury</a:t>
            </a:r>
            <a:endParaRPr lang="en-US" sz="2400" spc="-1" dirty="0"/>
          </a:p>
          <a:p>
            <a:pPr marL="216000" indent="-214560" eaLnBrk="1" hangingPunct="1">
              <a:spcBef>
                <a:spcPts val="1199"/>
              </a:spcBef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5 miles from Woodbury</a:t>
            </a:r>
            <a:endParaRPr lang="en-US" sz="2400" spc="-1" dirty="0"/>
          </a:p>
          <a:p>
            <a:pPr marL="216000" indent="-214560" eaLnBrk="1" hangingPunct="1">
              <a:spcBef>
                <a:spcPts val="1199"/>
              </a:spcBef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1 mile east of Woodbury</a:t>
            </a:r>
            <a:endParaRPr lang="en-US" sz="2400" spc="-1" dirty="0"/>
          </a:p>
          <a:p>
            <a:pPr marL="216000" indent="-214560" eaLnBrk="1" hangingPunct="1">
              <a:spcBef>
                <a:spcPts val="1199"/>
              </a:spcBef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10 minutes along the path leading out of Woodbury</a:t>
            </a:r>
            <a:endParaRPr lang="en-US" sz="2400" spc="-1" dirty="0"/>
          </a:p>
        </p:txBody>
      </p:sp>
    </p:spTree>
    <p:extLst>
      <p:ext uri="{BB962C8B-B14F-4D97-AF65-F5344CB8AC3E}">
        <p14:creationId xmlns:p14="http://schemas.microsoft.com/office/powerpoint/2010/main" val="27345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Outline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3F05657C-0D2C-432A-94CB-78763E52ACC4}"/>
              </a:ext>
            </a:extLst>
          </p:cNvPr>
          <p:cNvSpPr/>
          <p:nvPr/>
        </p:nvSpPr>
        <p:spPr>
          <a:xfrm>
            <a:off x="2330388" y="1319746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How do we represent real world geographic information with a computer?</a:t>
            </a:r>
            <a:endParaRPr lang="en-US" sz="32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What is a Geographic Information System?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Data models – representations of geographic reality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GPS</a:t>
            </a:r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Georeferencing, sampling bias</a:t>
            </a: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CE181E"/>
                </a:solidFill>
                <a:latin typeface="Times new roman"/>
                <a:ea typeface="ＭＳ Ｐゴシック"/>
              </a:rPr>
              <a:t>Remote Sensing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214759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What is remote sensing?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28">
            <a:extLst>
              <a:ext uri="{FF2B5EF4-FFF2-40B4-BE49-F238E27FC236}">
                <a16:creationId xmlns:a16="http://schemas.microsoft.com/office/drawing/2014/main" id="{4818FD94-7384-44DD-9863-63128CB18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9" y="2020780"/>
            <a:ext cx="2741612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1B3EC4CC-CB43-413D-B2A9-4CCE0261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39" y="2249380"/>
            <a:ext cx="167481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stomShape 11">
            <a:extLst>
              <a:ext uri="{FF2B5EF4-FFF2-40B4-BE49-F238E27FC236}">
                <a16:creationId xmlns:a16="http://schemas.microsoft.com/office/drawing/2014/main" id="{41C219AF-8B0F-4084-AA18-59CAEB2B66D6}"/>
              </a:ext>
            </a:extLst>
          </p:cNvPr>
          <p:cNvSpPr/>
          <p:nvPr/>
        </p:nvSpPr>
        <p:spPr>
          <a:xfrm>
            <a:off x="2302939" y="5221180"/>
            <a:ext cx="2870200" cy="241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eaLnBrk="1" hangingPunct="1">
              <a:defRPr/>
            </a:pPr>
            <a:r>
              <a:rPr lang="en-US" sz="1000" i="1" spc="-1" dirty="0">
                <a:solidFill>
                  <a:srgbClr val="000000"/>
                </a:solidFill>
                <a:latin typeface="Verdana"/>
                <a:ea typeface="ＭＳ Ｐゴシック"/>
              </a:rPr>
              <a:t>Source: P. Ersts, July 2004</a:t>
            </a:r>
            <a:endParaRPr lang="en-US" sz="1000" spc="-1" dirty="0"/>
          </a:p>
        </p:txBody>
      </p:sp>
      <p:sp>
        <p:nvSpPr>
          <p:cNvPr id="9" name="CustomShape 12">
            <a:extLst>
              <a:ext uri="{FF2B5EF4-FFF2-40B4-BE49-F238E27FC236}">
                <a16:creationId xmlns:a16="http://schemas.microsoft.com/office/drawing/2014/main" id="{CE41FE29-8C21-46E4-B16B-089A4BD5200B}"/>
              </a:ext>
            </a:extLst>
          </p:cNvPr>
          <p:cNvSpPr/>
          <p:nvPr/>
        </p:nvSpPr>
        <p:spPr>
          <a:xfrm>
            <a:off x="5960539" y="2020780"/>
            <a:ext cx="3275012" cy="3060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901"/>
              </a:spcBef>
              <a:defRPr/>
            </a:pPr>
            <a:r>
              <a:rPr lang="en-US" b="1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General definition:</a:t>
            </a:r>
            <a:r>
              <a:rPr lang="en-US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Acquiring information about an object without physical contact. </a:t>
            </a:r>
            <a:endParaRPr lang="en-US" spc="-1" dirty="0"/>
          </a:p>
          <a:p>
            <a:pPr eaLnBrk="1" hangingPunct="1">
              <a:spcBef>
                <a:spcPts val="901"/>
              </a:spcBef>
              <a:defRPr/>
            </a:pPr>
            <a:endParaRPr lang="en-US" spc="-1" dirty="0"/>
          </a:p>
          <a:p>
            <a:pPr eaLnBrk="1" hangingPunct="1">
              <a:spcBef>
                <a:spcPts val="901"/>
              </a:spcBef>
              <a:defRPr/>
            </a:pPr>
            <a:r>
              <a:rPr lang="en-US" b="1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Definition in context of Earth observation:</a:t>
            </a:r>
            <a:r>
              <a:rPr lang="en-US" i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A technology for sampling reflected and emitted electromagnetic (EM) radiation of features on the Earth's land surface, oceans, and atmosphere. </a:t>
            </a:r>
            <a:endParaRPr lang="en-US" spc="-1" dirty="0"/>
          </a:p>
        </p:txBody>
      </p:sp>
      <p:sp>
        <p:nvSpPr>
          <p:cNvPr id="10" name="CustomShape 10">
            <a:extLst>
              <a:ext uri="{FF2B5EF4-FFF2-40B4-BE49-F238E27FC236}">
                <a16:creationId xmlns:a16="http://schemas.microsoft.com/office/drawing/2014/main" id="{62476CDF-1C45-4574-BA39-44128230DDBD}"/>
              </a:ext>
            </a:extLst>
          </p:cNvPr>
          <p:cNvSpPr/>
          <p:nvPr/>
        </p:nvSpPr>
        <p:spPr>
          <a:xfrm rot="18036600">
            <a:off x="3630883" y="3521761"/>
            <a:ext cx="2132012" cy="631825"/>
          </a:xfrm>
          <a:custGeom>
            <a:avLst/>
            <a:gdLst/>
            <a:ahLst/>
            <a:cxnLst/>
            <a:rect l="l" t="t" r="r" b="b"/>
            <a:pathLst>
              <a:path w="1013" h="399">
                <a:moveTo>
                  <a:pt x="0" y="0"/>
                </a:moveTo>
                <a:lnTo>
                  <a:pt x="24" y="59"/>
                </a:lnTo>
                <a:lnTo>
                  <a:pt x="36" y="77"/>
                </a:lnTo>
                <a:lnTo>
                  <a:pt x="53" y="97"/>
                </a:lnTo>
                <a:lnTo>
                  <a:pt x="66" y="114"/>
                </a:lnTo>
                <a:lnTo>
                  <a:pt x="86" y="136"/>
                </a:lnTo>
                <a:lnTo>
                  <a:pt x="103" y="156"/>
                </a:lnTo>
                <a:lnTo>
                  <a:pt x="127" y="177"/>
                </a:lnTo>
                <a:lnTo>
                  <a:pt x="148" y="189"/>
                </a:lnTo>
                <a:lnTo>
                  <a:pt x="167" y="205"/>
                </a:lnTo>
                <a:lnTo>
                  <a:pt x="194" y="222"/>
                </a:lnTo>
                <a:lnTo>
                  <a:pt x="221" y="239"/>
                </a:lnTo>
                <a:lnTo>
                  <a:pt x="251" y="258"/>
                </a:lnTo>
                <a:lnTo>
                  <a:pt x="296" y="281"/>
                </a:lnTo>
                <a:lnTo>
                  <a:pt x="332" y="298"/>
                </a:lnTo>
                <a:lnTo>
                  <a:pt x="363" y="307"/>
                </a:lnTo>
                <a:lnTo>
                  <a:pt x="407" y="325"/>
                </a:lnTo>
                <a:lnTo>
                  <a:pt x="441" y="337"/>
                </a:lnTo>
                <a:lnTo>
                  <a:pt x="474" y="342"/>
                </a:lnTo>
                <a:lnTo>
                  <a:pt x="510" y="349"/>
                </a:lnTo>
                <a:lnTo>
                  <a:pt x="546" y="356"/>
                </a:lnTo>
                <a:lnTo>
                  <a:pt x="581" y="358"/>
                </a:lnTo>
                <a:lnTo>
                  <a:pt x="615" y="360"/>
                </a:lnTo>
                <a:lnTo>
                  <a:pt x="644" y="354"/>
                </a:lnTo>
                <a:lnTo>
                  <a:pt x="675" y="353"/>
                </a:lnTo>
                <a:lnTo>
                  <a:pt x="710" y="346"/>
                </a:lnTo>
                <a:lnTo>
                  <a:pt x="742" y="335"/>
                </a:lnTo>
                <a:lnTo>
                  <a:pt x="770" y="324"/>
                </a:lnTo>
                <a:lnTo>
                  <a:pt x="799" y="308"/>
                </a:lnTo>
                <a:lnTo>
                  <a:pt x="819" y="296"/>
                </a:lnTo>
                <a:lnTo>
                  <a:pt x="849" y="280"/>
                </a:lnTo>
                <a:lnTo>
                  <a:pt x="883" y="398"/>
                </a:lnTo>
                <a:lnTo>
                  <a:pt x="887" y="372"/>
                </a:lnTo>
                <a:lnTo>
                  <a:pt x="891" y="345"/>
                </a:lnTo>
                <a:lnTo>
                  <a:pt x="899" y="320"/>
                </a:lnTo>
                <a:lnTo>
                  <a:pt x="907" y="296"/>
                </a:lnTo>
                <a:lnTo>
                  <a:pt x="920" y="270"/>
                </a:lnTo>
                <a:lnTo>
                  <a:pt x="926" y="249"/>
                </a:lnTo>
                <a:lnTo>
                  <a:pt x="939" y="223"/>
                </a:lnTo>
                <a:lnTo>
                  <a:pt x="951" y="200"/>
                </a:lnTo>
                <a:lnTo>
                  <a:pt x="968" y="173"/>
                </a:lnTo>
                <a:lnTo>
                  <a:pt x="985" y="148"/>
                </a:lnTo>
                <a:lnTo>
                  <a:pt x="997" y="132"/>
                </a:lnTo>
                <a:lnTo>
                  <a:pt x="1012" y="112"/>
                </a:lnTo>
                <a:lnTo>
                  <a:pt x="990" y="112"/>
                </a:lnTo>
                <a:lnTo>
                  <a:pt x="964" y="111"/>
                </a:lnTo>
                <a:lnTo>
                  <a:pt x="938" y="109"/>
                </a:lnTo>
                <a:lnTo>
                  <a:pt x="914" y="105"/>
                </a:lnTo>
                <a:lnTo>
                  <a:pt x="899" y="100"/>
                </a:lnTo>
                <a:lnTo>
                  <a:pt x="883" y="95"/>
                </a:lnTo>
                <a:lnTo>
                  <a:pt x="865" y="88"/>
                </a:lnTo>
                <a:lnTo>
                  <a:pt x="843" y="80"/>
                </a:lnTo>
                <a:lnTo>
                  <a:pt x="826" y="70"/>
                </a:lnTo>
                <a:lnTo>
                  <a:pt x="808" y="53"/>
                </a:lnTo>
                <a:lnTo>
                  <a:pt x="787" y="41"/>
                </a:lnTo>
                <a:lnTo>
                  <a:pt x="758" y="18"/>
                </a:lnTo>
                <a:lnTo>
                  <a:pt x="807" y="151"/>
                </a:lnTo>
                <a:lnTo>
                  <a:pt x="774" y="164"/>
                </a:lnTo>
                <a:lnTo>
                  <a:pt x="739" y="182"/>
                </a:lnTo>
                <a:lnTo>
                  <a:pt x="705" y="196"/>
                </a:lnTo>
                <a:lnTo>
                  <a:pt x="663" y="209"/>
                </a:lnTo>
                <a:lnTo>
                  <a:pt x="639" y="214"/>
                </a:lnTo>
                <a:lnTo>
                  <a:pt x="615" y="218"/>
                </a:lnTo>
                <a:lnTo>
                  <a:pt x="580" y="226"/>
                </a:lnTo>
                <a:lnTo>
                  <a:pt x="547" y="230"/>
                </a:lnTo>
                <a:lnTo>
                  <a:pt x="507" y="230"/>
                </a:lnTo>
                <a:lnTo>
                  <a:pt x="476" y="231"/>
                </a:lnTo>
                <a:lnTo>
                  <a:pt x="444" y="225"/>
                </a:lnTo>
                <a:lnTo>
                  <a:pt x="409" y="224"/>
                </a:lnTo>
                <a:lnTo>
                  <a:pt x="382" y="216"/>
                </a:lnTo>
                <a:lnTo>
                  <a:pt x="349" y="211"/>
                </a:lnTo>
                <a:lnTo>
                  <a:pt x="315" y="200"/>
                </a:lnTo>
                <a:lnTo>
                  <a:pt x="281" y="188"/>
                </a:lnTo>
                <a:lnTo>
                  <a:pt x="247" y="177"/>
                </a:lnTo>
                <a:lnTo>
                  <a:pt x="208" y="158"/>
                </a:lnTo>
                <a:lnTo>
                  <a:pt x="170" y="145"/>
                </a:lnTo>
                <a:lnTo>
                  <a:pt x="140" y="126"/>
                </a:lnTo>
                <a:lnTo>
                  <a:pt x="115" y="115"/>
                </a:lnTo>
                <a:lnTo>
                  <a:pt x="93" y="97"/>
                </a:lnTo>
                <a:lnTo>
                  <a:pt x="76" y="86"/>
                </a:lnTo>
                <a:lnTo>
                  <a:pt x="57" y="70"/>
                </a:lnTo>
                <a:lnTo>
                  <a:pt x="47" y="54"/>
                </a:lnTo>
                <a:lnTo>
                  <a:pt x="0" y="0"/>
                </a:lnTo>
              </a:path>
            </a:pathLst>
          </a:custGeom>
          <a:solidFill>
            <a:srgbClr val="676767"/>
          </a:solidFill>
          <a:ln w="12600">
            <a:solidFill>
              <a:srgbClr val="000000"/>
            </a:solidFill>
            <a:round/>
          </a:ln>
          <a:effectLst>
            <a:outerShdw dist="107423" dir="2700000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2">
            <a:extLst>
              <a:ext uri="{FF2B5EF4-FFF2-40B4-BE49-F238E27FC236}">
                <a16:creationId xmlns:a16="http://schemas.microsoft.com/office/drawing/2014/main" id="{F840381E-B831-40F5-9C1C-185DB00D7146}"/>
              </a:ext>
            </a:extLst>
          </p:cNvPr>
          <p:cNvSpPr/>
          <p:nvPr/>
        </p:nvSpPr>
        <p:spPr>
          <a:xfrm>
            <a:off x="3044301" y="2439880"/>
            <a:ext cx="838200" cy="2057400"/>
          </a:xfrm>
          <a:prstGeom prst="line">
            <a:avLst/>
          </a:prstGeom>
          <a:ln w="19080" cap="rnd">
            <a:solidFill>
              <a:srgbClr val="FF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3FFB22D8-2D07-4F2C-9F85-95DA262C33DD}"/>
              </a:ext>
            </a:extLst>
          </p:cNvPr>
          <p:cNvSpPr/>
          <p:nvPr/>
        </p:nvSpPr>
        <p:spPr>
          <a:xfrm>
            <a:off x="3044301" y="2439880"/>
            <a:ext cx="533400" cy="2209800"/>
          </a:xfrm>
          <a:prstGeom prst="line">
            <a:avLst/>
          </a:prstGeom>
          <a:ln w="19080" cap="rnd">
            <a:solidFill>
              <a:srgbClr val="FF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B6B3D8F5-5315-44B9-8F2A-A873CD477286}"/>
              </a:ext>
            </a:extLst>
          </p:cNvPr>
          <p:cNvSpPr/>
          <p:nvPr/>
        </p:nvSpPr>
        <p:spPr>
          <a:xfrm>
            <a:off x="3653901" y="4497280"/>
            <a:ext cx="22860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015545EE-155D-4A73-8F87-C7E8669398E9}"/>
              </a:ext>
            </a:extLst>
          </p:cNvPr>
          <p:cNvSpPr/>
          <p:nvPr/>
        </p:nvSpPr>
        <p:spPr>
          <a:xfrm>
            <a:off x="3577701" y="4649680"/>
            <a:ext cx="228600" cy="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7699AE27-95D0-4A13-9309-E2EF17C17FC9}"/>
              </a:ext>
            </a:extLst>
          </p:cNvPr>
          <p:cNvSpPr/>
          <p:nvPr/>
        </p:nvSpPr>
        <p:spPr>
          <a:xfrm flipV="1">
            <a:off x="3806301" y="4497280"/>
            <a:ext cx="76200" cy="1524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3">
            <a:extLst>
              <a:ext uri="{FF2B5EF4-FFF2-40B4-BE49-F238E27FC236}">
                <a16:creationId xmlns:a16="http://schemas.microsoft.com/office/drawing/2014/main" id="{F4430625-8D77-4F21-9A44-DE34CBF5CE03}"/>
              </a:ext>
            </a:extLst>
          </p:cNvPr>
          <p:cNvSpPr/>
          <p:nvPr/>
        </p:nvSpPr>
        <p:spPr>
          <a:xfrm>
            <a:off x="3044301" y="2439880"/>
            <a:ext cx="609600" cy="2057400"/>
          </a:xfrm>
          <a:prstGeom prst="line">
            <a:avLst/>
          </a:prstGeom>
          <a:ln w="19080" cap="rnd">
            <a:solidFill>
              <a:srgbClr val="FF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BA895813-54AE-4D1B-A738-C6AE45254E7E}"/>
              </a:ext>
            </a:extLst>
          </p:cNvPr>
          <p:cNvSpPr/>
          <p:nvPr/>
        </p:nvSpPr>
        <p:spPr>
          <a:xfrm>
            <a:off x="3044301" y="2516080"/>
            <a:ext cx="762000" cy="2133600"/>
          </a:xfrm>
          <a:prstGeom prst="line">
            <a:avLst/>
          </a:prstGeom>
          <a:ln w="19080" cap="rnd">
            <a:solidFill>
              <a:srgbClr val="FF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8491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GIS projects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A1CB00B2-FEAD-4B44-B7E6-C551DDD952D2}"/>
              </a:ext>
            </a:extLst>
          </p:cNvPr>
          <p:cNvSpPr/>
          <p:nvPr/>
        </p:nvSpPr>
        <p:spPr>
          <a:xfrm>
            <a:off x="2133599" y="1915358"/>
            <a:ext cx="7924800" cy="26463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DejaVu Sans"/>
              </a:rPr>
              <a:t>The majority of your grade for this course will be based on a comprehensive final project. Ideally, your project will represent some aspect of your graduate research. It should be of sufficient quality to be used in a publication, whether as just a map (or series of maps), supporting documentation, or values generated as part of an analysis. </a:t>
            </a:r>
            <a:endParaRPr lang="en-US" spc="-1" dirty="0"/>
          </a:p>
          <a:p>
            <a:pPr eaLnBrk="1" hangingPunct="1">
              <a:defRPr/>
            </a:pPr>
            <a:endParaRPr lang="en-US" spc="-1" dirty="0"/>
          </a:p>
          <a:p>
            <a:pPr eaLnBrk="1" hangingPunct="1">
              <a:defRPr/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DejaVu Sans"/>
              </a:rPr>
              <a:t>If you do not have a project, or an interesting spatial aspect of a project, we can chat and come up with one.</a:t>
            </a: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83335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Notable GIS software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8" name="Picture 3">
            <a:extLst>
              <a:ext uri="{FF2B5EF4-FFF2-40B4-BE49-F238E27FC236}">
                <a16:creationId xmlns:a16="http://schemas.microsoft.com/office/drawing/2014/main" id="{02B47AF0-BC4D-478A-A6DC-13BEC1C1C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72" y="2918149"/>
            <a:ext cx="309245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DB76181C-513B-4F11-B2D9-2D22C010653E}"/>
              </a:ext>
            </a:extLst>
          </p:cNvPr>
          <p:cNvSpPr/>
          <p:nvPr/>
        </p:nvSpPr>
        <p:spPr>
          <a:xfrm>
            <a:off x="2828910" y="998861"/>
            <a:ext cx="4576762" cy="1917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sz="2400" b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Commercial: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ArcGIS, including ArcMap (Esri)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IDRISI (Clark Labs)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ERDAS IMAGINE (ERDAS Inc.)</a:t>
            </a:r>
            <a:endParaRPr lang="en-US" sz="2400" spc="-1" dirty="0"/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3494C327-A35E-4981-A6BD-2F29821898F8}"/>
              </a:ext>
            </a:extLst>
          </p:cNvPr>
          <p:cNvSpPr/>
          <p:nvPr/>
        </p:nvSpPr>
        <p:spPr>
          <a:xfrm>
            <a:off x="2728897" y="2570486"/>
            <a:ext cx="2217738" cy="2647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sz="2400" b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Open source: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Quantum GIS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GRASS GIS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MANIS tool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Times New Roman"/>
                <a:ea typeface="ＭＳ Ｐゴシック"/>
              </a:rPr>
              <a:t>GPSvisualizer</a:t>
            </a:r>
            <a:endParaRPr lang="en-US" sz="2400" spc="-1" dirty="0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Times New Roman"/>
                <a:ea typeface="ＭＳ Ｐゴシック"/>
              </a:rPr>
              <a:t>Biogeomancer</a:t>
            </a:r>
            <a:endParaRPr lang="en-US" sz="2400" spc="-1" dirty="0"/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151D034-784C-42E9-9DC4-728C511945E9}"/>
              </a:ext>
            </a:extLst>
          </p:cNvPr>
          <p:cNvSpPr/>
          <p:nvPr/>
        </p:nvSpPr>
        <p:spPr>
          <a:xfrm>
            <a:off x="2814622" y="4897761"/>
            <a:ext cx="3709988" cy="118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sz="2400" b="1" spc="-1">
                <a:solidFill>
                  <a:srgbClr val="000000"/>
                </a:solidFill>
                <a:latin typeface="Times New Roman"/>
                <a:ea typeface="ＭＳ Ｐゴシック"/>
              </a:rPr>
              <a:t>Free (but not open source):</a:t>
            </a:r>
            <a:endParaRPr lang="en-US" sz="2400" spc="-1"/>
          </a:p>
          <a:p>
            <a:pPr marL="216000" indent="-214560" eaLnBrk="1" hangingPunct="1">
              <a:buClr>
                <a:srgbClr val="000000"/>
              </a:buClr>
              <a:buFont typeface="Symbol"/>
              <a:buChar char=""/>
              <a:defRPr/>
            </a:pPr>
            <a:r>
              <a:rPr lang="en-US" sz="2400" spc="-1">
                <a:solidFill>
                  <a:srgbClr val="000000"/>
                </a:solidFill>
                <a:latin typeface="Times New Roman"/>
                <a:ea typeface="ＭＳ Ｐゴシック"/>
              </a:rPr>
              <a:t> DIVA GIS</a:t>
            </a:r>
            <a:endParaRPr lang="en-US" sz="2400" spc="-1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365E4509-F3AC-4E9F-9320-B073CFD5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72" y="4859661"/>
            <a:ext cx="19462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01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What is a Geographic Information System?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CustomShape 2">
            <a:extLst>
              <a:ext uri="{FF2B5EF4-FFF2-40B4-BE49-F238E27FC236}">
                <a16:creationId xmlns:a16="http://schemas.microsoft.com/office/drawing/2014/main" id="{B2C80130-2409-431F-99CA-E06669DF4EFD}"/>
              </a:ext>
            </a:extLst>
          </p:cNvPr>
          <p:cNvSpPr/>
          <p:nvPr/>
        </p:nvSpPr>
        <p:spPr>
          <a:xfrm>
            <a:off x="1981992" y="1166812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1280" eaLnBrk="1" hangingPunct="1"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 Geographic Information System (GIS) 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4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software, hardware, geographic information, spatially explicit data</a:t>
            </a:r>
            <a:endParaRPr lang="en-US" sz="24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400" spc="-1" dirty="0"/>
          </a:p>
          <a:p>
            <a:pPr marL="343080" indent="-341280" eaLnBrk="1" hangingPunct="1"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Software can be used to store, query, manage, analyze and display spatial data.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343080" indent="-341280" eaLnBrk="1" hangingPunct="1"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 A GIS links cartographic, statistical, and data-basing technologies.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277867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What is a Geographic information system?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D3C6566F-FCE2-4C85-A909-4C1CA07E0381}"/>
              </a:ext>
            </a:extLst>
          </p:cNvPr>
          <p:cNvSpPr/>
          <p:nvPr/>
        </p:nvSpPr>
        <p:spPr>
          <a:xfrm>
            <a:off x="1981992" y="1533234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1280" eaLnBrk="1" hangingPunct="1"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Data (layers)</a:t>
            </a:r>
            <a:endParaRPr lang="en-US" sz="2800" spc="-1" dirty="0"/>
          </a:p>
          <a:p>
            <a:pPr marL="432000" lvl="1" indent="-214920" eaLnBrk="1" hangingPunct="1"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Spatial – Images, shape data, geographic information</a:t>
            </a:r>
            <a:endParaRPr lang="en-US" sz="2800" spc="-1" dirty="0"/>
          </a:p>
          <a:p>
            <a:pPr marL="432000" lvl="1" indent="-214920" eaLnBrk="1" hangingPunct="1"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28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Tabular – Spreadsheet data with geographic properties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426194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Layering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39B832CB-9D1F-4026-98D1-DA73A5ED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99" y="1446783"/>
            <a:ext cx="6880225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4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Outline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7AC551C4-5F2C-44C3-9EFD-0C80983DE5BC}"/>
              </a:ext>
            </a:extLst>
          </p:cNvPr>
          <p:cNvSpPr/>
          <p:nvPr/>
        </p:nvSpPr>
        <p:spPr>
          <a:xfrm>
            <a:off x="2005805" y="1310328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How do we represent real world geographic information with a computer?</a:t>
            </a:r>
            <a:endParaRPr lang="en-US" sz="32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What is a Geographic Information System?</a:t>
            </a:r>
            <a:endParaRPr lang="en-US" sz="2800" spc="-1" dirty="0"/>
          </a:p>
          <a:p>
            <a:pPr marL="743040" lvl="1" indent="-284040" eaLnBrk="1" hangingPunct="1">
              <a:spcBef>
                <a:spcPts val="479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CE181E"/>
                </a:solidFill>
                <a:latin typeface="Times new roman"/>
                <a:ea typeface="ＭＳ Ｐゴシック"/>
              </a:rPr>
              <a:t>Data models – representations of geographic reality</a:t>
            </a:r>
            <a:endParaRPr lang="en-US" sz="2800" spc="-1" dirty="0"/>
          </a:p>
          <a:p>
            <a:pPr eaLnBrk="1" hangingPunct="1">
              <a:spcBef>
                <a:spcPts val="561"/>
              </a:spcBef>
              <a:defRPr/>
            </a:pP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Georeferencing, sampling bias</a:t>
            </a:r>
            <a:endParaRPr lang="en-US" sz="2800" spc="-1" dirty="0"/>
          </a:p>
          <a:p>
            <a:pPr marL="743040" lvl="1" indent="-284040" eaLnBrk="1" hangingPunct="1">
              <a:spcBef>
                <a:spcPts val="561"/>
              </a:spcBef>
              <a:buClr>
                <a:srgbClr val="1F497D"/>
              </a:buClr>
              <a:buFont typeface="Arial"/>
              <a:buChar char="–"/>
              <a:defRPr/>
            </a:pPr>
            <a:r>
              <a:rPr lang="en-US" sz="28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Remote Sensing</a:t>
            </a:r>
            <a:endParaRPr lang="en-US" sz="2800" spc="-1" dirty="0"/>
          </a:p>
        </p:txBody>
      </p:sp>
    </p:spTree>
    <p:extLst>
      <p:ext uri="{BB962C8B-B14F-4D97-AF65-F5344CB8AC3E}">
        <p14:creationId xmlns:p14="http://schemas.microsoft.com/office/powerpoint/2010/main" val="337623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Two methods of GIS representation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1D288E2C-493B-4087-96E8-E1903616DB2C}"/>
              </a:ext>
            </a:extLst>
          </p:cNvPr>
          <p:cNvSpPr/>
          <p:nvPr/>
        </p:nvSpPr>
        <p:spPr>
          <a:xfrm>
            <a:off x="2005805" y="1434483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There are two main ways a GIS can create a logical data model of the world: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Raster = continuous fields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Vector = discrete features</a:t>
            </a:r>
            <a:endParaRPr lang="en-US" sz="3200" spc="-1" dirty="0"/>
          </a:p>
        </p:txBody>
      </p:sp>
    </p:spTree>
    <p:extLst>
      <p:ext uri="{BB962C8B-B14F-4D97-AF65-F5344CB8AC3E}">
        <p14:creationId xmlns:p14="http://schemas.microsoft.com/office/powerpoint/2010/main" val="125207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Two methods of GIS representation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1D288E2C-493B-4087-96E8-E1903616DB2C}"/>
              </a:ext>
            </a:extLst>
          </p:cNvPr>
          <p:cNvSpPr/>
          <p:nvPr/>
        </p:nvSpPr>
        <p:spPr>
          <a:xfrm>
            <a:off x="2005805" y="1434483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280" eaLnBrk="1" hangingPunct="1"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3200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There are two main ways a GIS can create a logical data model of the world: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Raster = continuous fields</a:t>
            </a:r>
            <a:endParaRPr lang="en-US" sz="3200" spc="-1" dirty="0"/>
          </a:p>
          <a:p>
            <a:pPr eaLnBrk="1" hangingPunct="1">
              <a:spcBef>
                <a:spcPts val="641"/>
              </a:spcBef>
              <a:defRPr/>
            </a:pPr>
            <a:r>
              <a:rPr lang="en-US" sz="3200" spc="-1" dirty="0">
                <a:solidFill>
                  <a:srgbClr val="1F497D"/>
                </a:solidFill>
                <a:latin typeface="Times new roman"/>
                <a:ea typeface="ＭＳ Ｐゴシック"/>
              </a:rPr>
              <a:t>	- Vector = discrete features</a:t>
            </a:r>
            <a:endParaRPr lang="en-US" sz="32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08A5A91-F0F3-481F-AE04-1A5B44AE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8" y="3619131"/>
            <a:ext cx="360045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416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1050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Symbol</vt:lpstr>
      <vt:lpstr>Times new roman</vt:lpstr>
      <vt:lpstr>Times new roman</vt:lpstr>
      <vt:lpstr>Verdana</vt:lpstr>
      <vt:lpstr>Wingdings</vt:lpstr>
      <vt:lpstr>Office Theme</vt:lpstr>
      <vt:lpstr>Introduction to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Galante</dc:creator>
  <cp:lastModifiedBy>Peter Galante</cp:lastModifiedBy>
  <cp:revision>6</cp:revision>
  <dcterms:created xsi:type="dcterms:W3CDTF">2021-05-21T14:30:47Z</dcterms:created>
  <dcterms:modified xsi:type="dcterms:W3CDTF">2021-05-21T20:31:23Z</dcterms:modified>
</cp:coreProperties>
</file>